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64"/>
  </p:notesMasterIdLst>
  <p:handoutMasterIdLst>
    <p:handoutMasterId r:id="rId65"/>
  </p:handoutMasterIdLst>
  <p:sldIdLst>
    <p:sldId id="256" r:id="rId5"/>
    <p:sldId id="269" r:id="rId6"/>
    <p:sldId id="282" r:id="rId7"/>
    <p:sldId id="283" r:id="rId8"/>
    <p:sldId id="285" r:id="rId9"/>
    <p:sldId id="286" r:id="rId10"/>
    <p:sldId id="265" r:id="rId11"/>
    <p:sldId id="275" r:id="rId12"/>
    <p:sldId id="288" r:id="rId13"/>
    <p:sldId id="280" r:id="rId14"/>
    <p:sldId id="259" r:id="rId15"/>
    <p:sldId id="289" r:id="rId16"/>
    <p:sldId id="290" r:id="rId17"/>
    <p:sldId id="291" r:id="rId18"/>
    <p:sldId id="292" r:id="rId19"/>
    <p:sldId id="293" r:id="rId20"/>
    <p:sldId id="295" r:id="rId21"/>
    <p:sldId id="318" r:id="rId22"/>
    <p:sldId id="297" r:id="rId23"/>
    <p:sldId id="298" r:id="rId24"/>
    <p:sldId id="300" r:id="rId25"/>
    <p:sldId id="303" r:id="rId26"/>
    <p:sldId id="301" r:id="rId27"/>
    <p:sldId id="302" r:id="rId28"/>
    <p:sldId id="299" r:id="rId29"/>
    <p:sldId id="304" r:id="rId30"/>
    <p:sldId id="305" r:id="rId31"/>
    <p:sldId id="306" r:id="rId32"/>
    <p:sldId id="311" r:id="rId33"/>
    <p:sldId id="308" r:id="rId34"/>
    <p:sldId id="322" r:id="rId35"/>
    <p:sldId id="313" r:id="rId36"/>
    <p:sldId id="314" r:id="rId37"/>
    <p:sldId id="315" r:id="rId38"/>
    <p:sldId id="316" r:id="rId39"/>
    <p:sldId id="324" r:id="rId40"/>
    <p:sldId id="325" r:id="rId41"/>
    <p:sldId id="320" r:id="rId42"/>
    <p:sldId id="296" r:id="rId43"/>
    <p:sldId id="323" r:id="rId44"/>
    <p:sldId id="321" r:id="rId45"/>
    <p:sldId id="281" r:id="rId46"/>
    <p:sldId id="317" r:id="rId47"/>
    <p:sldId id="264" r:id="rId48"/>
    <p:sldId id="273" r:id="rId49"/>
    <p:sldId id="271" r:id="rId50"/>
    <p:sldId id="261" r:id="rId51"/>
    <p:sldId id="276" r:id="rId52"/>
    <p:sldId id="277" r:id="rId53"/>
    <p:sldId id="278" r:id="rId54"/>
    <p:sldId id="279" r:id="rId55"/>
    <p:sldId id="257" r:id="rId56"/>
    <p:sldId id="258" r:id="rId57"/>
    <p:sldId id="262" r:id="rId58"/>
    <p:sldId id="263" r:id="rId59"/>
    <p:sldId id="266" r:id="rId60"/>
    <p:sldId id="267" r:id="rId61"/>
    <p:sldId id="268" r:id="rId62"/>
    <p:sldId id="270" r:id="rId63"/>
  </p:sldIdLst>
  <p:sldSz cx="9144000" cy="5143500" type="screen16x9"/>
  <p:notesSz cx="6858000" cy="9144000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D749"/>
    <a:srgbClr val="D753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63941" autoAdjust="0"/>
  </p:normalViewPr>
  <p:slideViewPr>
    <p:cSldViewPr snapToGrid="0" snapToObjects="1" showGuides="1">
      <p:cViewPr>
        <p:scale>
          <a:sx n="90" d="100"/>
          <a:sy n="90" d="100"/>
        </p:scale>
        <p:origin x="1037" y="379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50" d="100"/>
          <a:sy n="150" d="100"/>
        </p:scale>
        <p:origin x="608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79B33-A94D-4C8C-88C2-619932967EF3}" type="datetimeFigureOut">
              <a:rPr lang="fr-CH" smtClean="0">
                <a:latin typeface="Arial" panose="020B0604020202020204" pitchFamily="34" charset="0"/>
              </a:rPr>
              <a:t>12.06.2024</a:t>
            </a:fld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‹#›</a:t>
            </a:fld>
            <a:endParaRPr lang="fr-C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F8103E42-5239-1A40-AD33-3EE7E9DDF5FD}" type="datetimeFigureOut">
              <a:rPr lang="fr-FR" smtClean="0"/>
              <a:pPr/>
              <a:t>12/06/2024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63692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8167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50" y="4440264"/>
            <a:ext cx="698500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E34C2B73-67B7-BB4C-AE0F-7D16D8DD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9FF6AA9-AC16-D748-B815-56221BFFF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DD59D891-3F23-D04C-AB43-6FA4220A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84C64CE-C88F-2044-AD84-19F588F18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48AF20-C2DF-3542-BB6A-8354A981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1083942-1443-BC45-9F95-32C82A8DC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E5EA1C-63CE-2C4F-B9F4-39FDBC14B9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7A5892-F23D-BD48-84D1-FD279BA168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516D46-C7BB-2141-A4EE-18D1756414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1E6F4EB-CC02-6E4D-9146-CE4A7A789A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D4AA2C-29B3-CA42-B7C3-C932911A75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FE7A1E3-AAEC-7641-B6C5-8D9FC0B6A2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37CF3032-2465-874C-B786-95E1B594A5A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AF73E2A-22D7-894A-9267-185CB4E4B13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D9777C-EC90-1141-9E30-4B4F669C2BE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D8101AB-8ACE-BB4C-9D61-B4AABFE1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9CFC1D-0B2A-0A4E-9C0D-682EECA55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622065-A833-2340-B0FD-ACB065A3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131A8490-33AC-9443-A9FC-9A5E9322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875139C-6471-774D-89EF-2B93FAD2C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942AF23-4BDC-8C4A-9212-AF88439C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633A2CC-2D27-AE47-AE09-87A5F61228B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CABC000E-4E22-1A40-9D3F-FE2F141E5CA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0AF49D93-C78A-F646-92B0-A7932C43D9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826567D5-4A83-9E48-B441-CCB2A72BA6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830A539-93F1-2541-B9F0-330893BD51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82F21D18-8706-7E4D-8FBE-C1E2584541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/>
              <a:t>Speaker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74" r:id="rId6"/>
    <p:sldLayoutId id="2147483675" r:id="rId7"/>
    <p:sldLayoutId id="2147483682" r:id="rId8"/>
    <p:sldLayoutId id="2147483676" r:id="rId9"/>
    <p:sldLayoutId id="2147483664" r:id="rId10"/>
    <p:sldLayoutId id="2147483666" r:id="rId11"/>
    <p:sldLayoutId id="2147483677" r:id="rId12"/>
    <p:sldLayoutId id="2147483678" r:id="rId13"/>
    <p:sldLayoutId id="2147483679" r:id="rId14"/>
    <p:sldLayoutId id="2147483667" r:id="rId15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90000"/>
        <a:buFont typeface="Wingdings" pitchFamily="2" charset="2"/>
        <a:buChar char="§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0.png"/><Relationship Id="rId4" Type="http://schemas.openxmlformats.org/officeDocument/2006/relationships/image" Target="../media/image39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les-de-polystyrene.com/epsfr/bloc-polystyrene-expanse-20kg-100-120-95.html#:~:text=Bloc%20de%20polystyr%C3%A8ne%20expans%C3%A9%2020kg,cm%20%C3%A0%20339%2C00%20%E2%82%AC" TargetMode="External"/><Relationship Id="rId2" Type="http://schemas.openxmlformats.org/officeDocument/2006/relationships/hyperlink" Target="https://teamce.com.au/wp-content/themes/cecsgroup/_datasheets/concrete-formwork/styrene-insulation/Polystyrene.pdf" TargetMode="Externa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sv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pour une image  5">
            <a:extLst>
              <a:ext uri="{FF2B5EF4-FFF2-40B4-BE49-F238E27FC236}">
                <a16:creationId xmlns:a16="http://schemas.microsoft.com/office/drawing/2014/main" id="{D0687ADF-E89C-54FB-21F2-AF05B1BC384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4026" r="4026"/>
          <a:stretch/>
        </p:blipFill>
        <p:spPr>
          <a:xfrm>
            <a:off x="1282141" y="0"/>
            <a:ext cx="7966223" cy="5045869"/>
          </a:xfr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55A5C923-5A79-224D-A6A6-8267C64759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Semester</a:t>
            </a:r>
            <a:r>
              <a:rPr lang="fr-FR" dirty="0"/>
              <a:t> Project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34F3CA74-E434-844A-9C90-0FE7EB8DBF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7467" y="2907957"/>
            <a:ext cx="2968096" cy="1449007"/>
          </a:xfrm>
        </p:spPr>
        <p:txBody>
          <a:bodyPr>
            <a:normAutofit/>
          </a:bodyPr>
          <a:lstStyle/>
          <a:p>
            <a:r>
              <a:rPr lang="fr-FR" sz="1500" dirty="0" err="1"/>
              <a:t>Student</a:t>
            </a:r>
            <a:r>
              <a:rPr lang="fr-FR" sz="1500" dirty="0"/>
              <a:t>: William OH</a:t>
            </a:r>
            <a:br>
              <a:rPr lang="fr-FR" sz="1500" dirty="0"/>
            </a:br>
            <a:r>
              <a:rPr lang="fr-FR" sz="1500" dirty="0" err="1"/>
              <a:t>Supervisor</a:t>
            </a:r>
            <a:r>
              <a:rPr lang="fr-FR" sz="1500" dirty="0"/>
              <a:t> :</a:t>
            </a:r>
            <a:r>
              <a:rPr lang="en-GB" sz="1500" i="0" dirty="0">
                <a:effectLst/>
                <a:latin typeface="Arial" panose="020B0604020202020204" pitchFamily="34" charset="0"/>
              </a:rPr>
              <a:t>Jérôme Henri </a:t>
            </a:r>
            <a:r>
              <a:rPr lang="en-GB" sz="1500" i="0" dirty="0" err="1">
                <a:effectLst/>
                <a:latin typeface="Arial" panose="020B0604020202020204" pitchFamily="34" charset="0"/>
              </a:rPr>
              <a:t>Kämpf</a:t>
            </a:r>
            <a:br>
              <a:rPr lang="en-GB" sz="1500" dirty="0"/>
            </a:br>
            <a:r>
              <a:rPr lang="en-GB" sz="1500" dirty="0"/>
              <a:t>Prof. Andrea </a:t>
            </a:r>
            <a:r>
              <a:rPr lang="en-GB" sz="1500" dirty="0" err="1"/>
              <a:t>Cavallero</a:t>
            </a:r>
            <a:endParaRPr lang="en-GB" sz="150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27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5FB0AE-CB59-E76C-C9F9-C4CB83583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419636" cy="1072753"/>
          </a:xfrm>
        </p:spPr>
        <p:txBody>
          <a:bodyPr/>
          <a:lstStyle/>
          <a:p>
            <a:r>
              <a:rPr lang="fr-FR" dirty="0"/>
              <a:t>FLOWCHART OF PROCESS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ACC48-902D-A3DF-FE9A-712D171D9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63965-965F-6E84-E7BE-FD361F6C1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Speaker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D7BC6-8DF7-ECF5-99E6-F614D5E76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EFC7F6-6333-846D-562C-463918915AEE}"/>
              </a:ext>
            </a:extLst>
          </p:cNvPr>
          <p:cNvSpPr/>
          <p:nvPr/>
        </p:nvSpPr>
        <p:spPr>
          <a:xfrm>
            <a:off x="923961" y="939604"/>
            <a:ext cx="1201820" cy="69068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50000"/>
                  </a:schemeClr>
                </a:solidFill>
              </a:rPr>
              <a:t>Database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2B09AA9-8387-E06C-D682-3F3839B51BF9}"/>
              </a:ext>
            </a:extLst>
          </p:cNvPr>
          <p:cNvSpPr/>
          <p:nvPr/>
        </p:nvSpPr>
        <p:spPr>
          <a:xfrm>
            <a:off x="3059979" y="1018545"/>
            <a:ext cx="1220905" cy="59630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50000"/>
                  </a:schemeClr>
                </a:solidFill>
              </a:rPr>
              <a:t>Extract</a:t>
            </a:r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50000"/>
                  </a:schemeClr>
                </a:solidFill>
              </a:rPr>
              <a:t>Geopackage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3569097-2D60-B79B-F0EB-94DC22EBA857}"/>
              </a:ext>
            </a:extLst>
          </p:cNvPr>
          <p:cNvSpPr/>
          <p:nvPr/>
        </p:nvSpPr>
        <p:spPr>
          <a:xfrm>
            <a:off x="3030275" y="2603950"/>
            <a:ext cx="1220906" cy="59630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xml file for city </a:t>
            </a:r>
            <a:r>
              <a:rPr lang="fr-FR" dirty="0" err="1">
                <a:solidFill>
                  <a:schemeClr val="tx1">
                    <a:lumMod val="50000"/>
                  </a:schemeClr>
                </a:solidFill>
              </a:rPr>
              <a:t>sim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144A219-A0C9-663C-5C43-6A685BA2D459}"/>
              </a:ext>
            </a:extLst>
          </p:cNvPr>
          <p:cNvSpPr/>
          <p:nvPr/>
        </p:nvSpPr>
        <p:spPr>
          <a:xfrm>
            <a:off x="904875" y="2608808"/>
            <a:ext cx="1220906" cy="59630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Simulation </a:t>
            </a:r>
            <a:r>
              <a:rPr lang="fr-FR" dirty="0" err="1">
                <a:solidFill>
                  <a:schemeClr val="tx1">
                    <a:lumMod val="50000"/>
                  </a:schemeClr>
                </a:solidFill>
              </a:rPr>
              <a:t>with</a:t>
            </a:r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50000"/>
                  </a:schemeClr>
                </a:solidFill>
              </a:rPr>
              <a:t>CitySim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7FF95A3-7C52-B500-C1FC-6C7ABFFC4E78}"/>
              </a:ext>
            </a:extLst>
          </p:cNvPr>
          <p:cNvSpPr/>
          <p:nvPr/>
        </p:nvSpPr>
        <p:spPr>
          <a:xfrm>
            <a:off x="904874" y="3899971"/>
            <a:ext cx="1220907" cy="69068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Output file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197867C-947B-291A-17BC-8B43EF7DC578}"/>
              </a:ext>
            </a:extLst>
          </p:cNvPr>
          <p:cNvSpPr/>
          <p:nvPr/>
        </p:nvSpPr>
        <p:spPr>
          <a:xfrm>
            <a:off x="7406500" y="1009915"/>
            <a:ext cx="1494740" cy="61356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RegBL API</a:t>
            </a:r>
          </a:p>
          <a:p>
            <a:pPr algn="ctr"/>
            <a:r>
              <a:rPr lang="fr-FR" dirty="0" err="1">
                <a:solidFill>
                  <a:schemeClr val="tx1">
                    <a:lumMod val="50000"/>
                  </a:schemeClr>
                </a:solidFill>
              </a:rPr>
              <a:t>EGIDs</a:t>
            </a:r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50000"/>
                  </a:schemeClr>
                </a:solidFill>
              </a:rPr>
              <a:t>from</a:t>
            </a:r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 EGRID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238D0101-8A06-3257-393D-991DC37E31CB}"/>
              </a:ext>
            </a:extLst>
          </p:cNvPr>
          <p:cNvSpPr/>
          <p:nvPr/>
        </p:nvSpPr>
        <p:spPr>
          <a:xfrm>
            <a:off x="2281549" y="1126677"/>
            <a:ext cx="645428" cy="257059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2166004-CD92-6523-BAA1-EEBCFF231F0E}"/>
              </a:ext>
            </a:extLst>
          </p:cNvPr>
          <p:cNvSpPr/>
          <p:nvPr/>
        </p:nvSpPr>
        <p:spPr>
          <a:xfrm>
            <a:off x="5265286" y="958367"/>
            <a:ext cx="1220906" cy="59630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Select zone of </a:t>
            </a:r>
            <a:r>
              <a:rPr lang="fr-FR" dirty="0" err="1">
                <a:solidFill>
                  <a:schemeClr val="tx1">
                    <a:lumMod val="50000"/>
                  </a:schemeClr>
                </a:solidFill>
              </a:rPr>
              <a:t>interest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4F8F667-2FA3-C823-237F-1B94E40CD6D5}"/>
              </a:ext>
            </a:extLst>
          </p:cNvPr>
          <p:cNvSpPr/>
          <p:nvPr/>
        </p:nvSpPr>
        <p:spPr>
          <a:xfrm>
            <a:off x="7449911" y="2511540"/>
            <a:ext cx="1494740" cy="84239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Use </a:t>
            </a:r>
            <a:r>
              <a:rPr lang="fr-FR" dirty="0" err="1">
                <a:solidFill>
                  <a:schemeClr val="tx1">
                    <a:lumMod val="50000"/>
                  </a:schemeClr>
                </a:solidFill>
              </a:rPr>
              <a:t>geometry</a:t>
            </a:r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 to </a:t>
            </a:r>
            <a:r>
              <a:rPr lang="fr-FR" dirty="0" err="1">
                <a:solidFill>
                  <a:schemeClr val="tx1">
                    <a:lumMod val="50000"/>
                  </a:schemeClr>
                </a:solidFill>
              </a:rPr>
              <a:t>associate</a:t>
            </a:r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 EGID to buildings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4F99FFB-1B1E-91F7-1DA3-5E8164ABBDB9}"/>
              </a:ext>
            </a:extLst>
          </p:cNvPr>
          <p:cNvSpPr/>
          <p:nvPr/>
        </p:nvSpPr>
        <p:spPr>
          <a:xfrm>
            <a:off x="5324511" y="2486840"/>
            <a:ext cx="1220906" cy="83052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RegBL API </a:t>
            </a:r>
          </a:p>
          <a:p>
            <a:pPr algn="ctr"/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Building info </a:t>
            </a:r>
            <a:r>
              <a:rPr lang="fr-FR" dirty="0" err="1">
                <a:solidFill>
                  <a:schemeClr val="tx1">
                    <a:lumMod val="50000"/>
                  </a:schemeClr>
                </a:solidFill>
              </a:rPr>
              <a:t>from</a:t>
            </a:r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 EGID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44129E0-779A-48E9-1AC5-55974DE9E34C}"/>
              </a:ext>
            </a:extLst>
          </p:cNvPr>
          <p:cNvSpPr/>
          <p:nvPr/>
        </p:nvSpPr>
        <p:spPr>
          <a:xfrm>
            <a:off x="3014908" y="3893391"/>
            <a:ext cx="1220906" cy="6906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50000"/>
                  </a:schemeClr>
                </a:solidFill>
              </a:rPr>
              <a:t>Re-write</a:t>
            </a:r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 in </a:t>
            </a:r>
            <a:r>
              <a:rPr lang="fr-FR" dirty="0" err="1">
                <a:solidFill>
                  <a:schemeClr val="tx1">
                    <a:lumMod val="50000"/>
                  </a:schemeClr>
                </a:solidFill>
              </a:rPr>
              <a:t>geopackage</a:t>
            </a:r>
            <a:endParaRPr lang="fr-FR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6C7EED9-FD35-223C-EA56-244FAB6B08B6}"/>
              </a:ext>
            </a:extLst>
          </p:cNvPr>
          <p:cNvSpPr/>
          <p:nvPr/>
        </p:nvSpPr>
        <p:spPr>
          <a:xfrm>
            <a:off x="5300299" y="3895518"/>
            <a:ext cx="1425069" cy="6906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50000"/>
                  </a:schemeClr>
                </a:solidFill>
              </a:rPr>
              <a:t>View</a:t>
            </a:r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50000"/>
                  </a:schemeClr>
                </a:solidFill>
              </a:rPr>
              <a:t>results</a:t>
            </a:r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 QGIS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5C51BC71-6908-976E-59DD-3693A28D9486}"/>
              </a:ext>
            </a:extLst>
          </p:cNvPr>
          <p:cNvSpPr/>
          <p:nvPr/>
        </p:nvSpPr>
        <p:spPr>
          <a:xfrm>
            <a:off x="4382325" y="1156420"/>
            <a:ext cx="645428" cy="257059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ECF89E02-19CF-96EC-DAB2-F2CB1F23DB5F}"/>
              </a:ext>
            </a:extLst>
          </p:cNvPr>
          <p:cNvSpPr/>
          <p:nvPr/>
        </p:nvSpPr>
        <p:spPr>
          <a:xfrm>
            <a:off x="6655068" y="1127991"/>
            <a:ext cx="645428" cy="257059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4749720E-F7B1-55EE-179C-FA121340B93A}"/>
              </a:ext>
            </a:extLst>
          </p:cNvPr>
          <p:cNvSpPr/>
          <p:nvPr/>
        </p:nvSpPr>
        <p:spPr>
          <a:xfrm rot="5400000">
            <a:off x="7953747" y="1905167"/>
            <a:ext cx="529723" cy="255091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B8B86539-E428-1D12-EF8E-11E1D381B1DA}"/>
              </a:ext>
            </a:extLst>
          </p:cNvPr>
          <p:cNvSpPr/>
          <p:nvPr/>
        </p:nvSpPr>
        <p:spPr>
          <a:xfrm rot="10800000">
            <a:off x="6650374" y="2783860"/>
            <a:ext cx="645428" cy="257059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CDA26F46-EC0F-EBE8-5309-C1CAF3D621A3}"/>
              </a:ext>
            </a:extLst>
          </p:cNvPr>
          <p:cNvSpPr/>
          <p:nvPr/>
        </p:nvSpPr>
        <p:spPr>
          <a:xfrm rot="10800000">
            <a:off x="4430466" y="2773572"/>
            <a:ext cx="645428" cy="257059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96E2A6C6-B5AD-03A6-56A1-2537E814BA07}"/>
              </a:ext>
            </a:extLst>
          </p:cNvPr>
          <p:cNvSpPr/>
          <p:nvPr/>
        </p:nvSpPr>
        <p:spPr>
          <a:xfrm rot="10800000">
            <a:off x="2232216" y="2783860"/>
            <a:ext cx="645428" cy="257059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237E208A-FBE3-8EC0-0148-DCBFBC4E29D7}"/>
              </a:ext>
            </a:extLst>
          </p:cNvPr>
          <p:cNvSpPr/>
          <p:nvPr/>
        </p:nvSpPr>
        <p:spPr>
          <a:xfrm>
            <a:off x="2246745" y="4110205"/>
            <a:ext cx="645428" cy="257059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854E95E7-A7B6-B7E5-EC6F-EE65AF5E3D83}"/>
              </a:ext>
            </a:extLst>
          </p:cNvPr>
          <p:cNvSpPr/>
          <p:nvPr/>
        </p:nvSpPr>
        <p:spPr>
          <a:xfrm>
            <a:off x="4382325" y="4110204"/>
            <a:ext cx="645428" cy="257059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E2027F87-AB6F-61B0-F035-8A020466BC10}"/>
              </a:ext>
            </a:extLst>
          </p:cNvPr>
          <p:cNvSpPr/>
          <p:nvPr/>
        </p:nvSpPr>
        <p:spPr>
          <a:xfrm rot="5400000">
            <a:off x="5664123" y="1868730"/>
            <a:ext cx="541680" cy="339923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FB7023FF-75DA-E62A-728E-10F7F2D1E7CD}"/>
              </a:ext>
            </a:extLst>
          </p:cNvPr>
          <p:cNvSpPr/>
          <p:nvPr/>
        </p:nvSpPr>
        <p:spPr>
          <a:xfrm rot="5400000">
            <a:off x="1313958" y="3443214"/>
            <a:ext cx="421825" cy="285354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118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high angle view of a town&#10;&#10;Description automatically generated">
            <a:extLst>
              <a:ext uri="{FF2B5EF4-FFF2-40B4-BE49-F238E27FC236}">
                <a16:creationId xmlns:a16="http://schemas.microsoft.com/office/drawing/2014/main" id="{A3988763-DD04-DC73-5B2E-FC8423C50F7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6383" r="18368" b="1"/>
          <a:stretch/>
        </p:blipFill>
        <p:spPr>
          <a:xfrm>
            <a:off x="775544" y="1452587"/>
            <a:ext cx="3796456" cy="3374605"/>
          </a:xfrm>
          <a:noFill/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F7082C8-A9CC-18C0-6298-83861EABCE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4782" y="1290905"/>
            <a:ext cx="3796456" cy="337460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Famous skis resort in Valais</a:t>
            </a:r>
          </a:p>
          <a:p>
            <a:r>
              <a:rPr lang="en-US" dirty="0"/>
              <a:t>High altitude climate</a:t>
            </a:r>
          </a:p>
          <a:p>
            <a:r>
              <a:rPr lang="en-US" dirty="0"/>
              <a:t>Heavy snowfalls in winter &amp; cool summer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Altitude : 1500m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5A6A5DF-98DA-2646-BF29-216D95B51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4902036" cy="500564"/>
          </a:xfrm>
        </p:spPr>
        <p:txBody>
          <a:bodyPr anchor="t">
            <a:normAutofit/>
          </a:bodyPr>
          <a:lstStyle/>
          <a:p>
            <a:r>
              <a:rPr lang="fr-FR" dirty="0"/>
              <a:t>PICKING THE CASE STUDIES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4952CCD-1A2D-6041-BF6C-A17301F408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D9A0770-B5CA-8A4C-9027-98426284A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Speaker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9E4FE11-EC73-0F4B-90BC-9E6AF20A8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11</a:t>
            </a:fld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5352A2-B122-9421-64A5-4CB4AD0378BC}"/>
              </a:ext>
            </a:extLst>
          </p:cNvPr>
          <p:cNvSpPr txBox="1"/>
          <p:nvPr/>
        </p:nvSpPr>
        <p:spPr>
          <a:xfrm>
            <a:off x="1921436" y="803565"/>
            <a:ext cx="15046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/>
              <a:t>Verbier</a:t>
            </a:r>
            <a:endParaRPr lang="en-GB" sz="2500" dirty="0"/>
          </a:p>
        </p:txBody>
      </p:sp>
    </p:spTree>
    <p:extLst>
      <p:ext uri="{BB962C8B-B14F-4D97-AF65-F5344CB8AC3E}">
        <p14:creationId xmlns:p14="http://schemas.microsoft.com/office/powerpoint/2010/main" val="1714791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A6A5DF-98DA-2646-BF29-216D95B51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4902036" cy="500564"/>
          </a:xfrm>
        </p:spPr>
        <p:txBody>
          <a:bodyPr anchor="t">
            <a:normAutofit/>
          </a:bodyPr>
          <a:lstStyle/>
          <a:p>
            <a:r>
              <a:rPr lang="fr-FR" dirty="0"/>
              <a:t>PICKING THE CASE STUDIES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4952CCD-1A2D-6041-BF6C-A17301F408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D9A0770-B5CA-8A4C-9027-98426284A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Speaker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9E4FE11-EC73-0F4B-90BC-9E6AF20A8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12</a:t>
            </a:fld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5352A2-B122-9421-64A5-4CB4AD0378BC}"/>
              </a:ext>
            </a:extLst>
          </p:cNvPr>
          <p:cNvSpPr txBox="1"/>
          <p:nvPr/>
        </p:nvSpPr>
        <p:spPr>
          <a:xfrm>
            <a:off x="1921435" y="803565"/>
            <a:ext cx="35084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/>
              <a:t>Modeling Verbier</a:t>
            </a:r>
            <a:endParaRPr lang="en-GB" sz="2500" dirty="0"/>
          </a:p>
        </p:txBody>
      </p:sp>
      <p:pic>
        <p:nvPicPr>
          <p:cNvPr id="13" name="Content Placeholder 12" descr="A building with balconies and a street&#10;&#10;Description automatically generated">
            <a:extLst>
              <a:ext uri="{FF2B5EF4-FFF2-40B4-BE49-F238E27FC236}">
                <a16:creationId xmlns:a16="http://schemas.microsoft.com/office/drawing/2014/main" id="{CFBF9C81-0E6A-078B-3832-8A5783FFAE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5649"/>
          <a:stretch/>
        </p:blipFill>
        <p:spPr>
          <a:xfrm>
            <a:off x="971599" y="2043782"/>
            <a:ext cx="3796457" cy="1831195"/>
          </a:xfrm>
        </p:spPr>
      </p:pic>
      <p:pic>
        <p:nvPicPr>
          <p:cNvPr id="18" name="Content Placeholder 17" descr="A group of houses in different colors&#10;&#10;Description automatically generated">
            <a:extLst>
              <a:ext uri="{FF2B5EF4-FFF2-40B4-BE49-F238E27FC236}">
                <a16:creationId xmlns:a16="http://schemas.microsoft.com/office/drawing/2014/main" id="{F3B2E0A2-AC68-1E90-E65B-3692F0EB15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800" r="19923"/>
          <a:stretch/>
        </p:blipFill>
        <p:spPr>
          <a:xfrm>
            <a:off x="4834780" y="2043783"/>
            <a:ext cx="3913222" cy="1831195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D998F51-B1DD-E99A-99CA-621585B479D6}"/>
              </a:ext>
            </a:extLst>
          </p:cNvPr>
          <p:cNvSpPr txBox="1"/>
          <p:nvPr/>
        </p:nvSpPr>
        <p:spPr>
          <a:xfrm>
            <a:off x="1532670" y="3939937"/>
            <a:ext cx="2850793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</a:rPr>
              <a:t>A</a:t>
            </a:r>
            <a:r>
              <a:rPr lang="en-GB" b="0" i="0" dirty="0">
                <a:solidFill>
                  <a:srgbClr val="000000"/>
                </a:solidFill>
                <a:effectLst/>
              </a:rPr>
              <a:t>ctual buildings (maps street view)</a:t>
            </a: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A20983-B5A9-9F80-C263-2071CC60C301}"/>
              </a:ext>
            </a:extLst>
          </p:cNvPr>
          <p:cNvSpPr txBox="1"/>
          <p:nvPr/>
        </p:nvSpPr>
        <p:spPr>
          <a:xfrm>
            <a:off x="5927885" y="3939937"/>
            <a:ext cx="172701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Building modelized</a:t>
            </a:r>
          </a:p>
        </p:txBody>
      </p:sp>
    </p:spTree>
    <p:extLst>
      <p:ext uri="{BB962C8B-B14F-4D97-AF65-F5344CB8AC3E}">
        <p14:creationId xmlns:p14="http://schemas.microsoft.com/office/powerpoint/2010/main" val="536283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A6A5DF-98DA-2646-BF29-216D95B51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4902036" cy="500564"/>
          </a:xfrm>
        </p:spPr>
        <p:txBody>
          <a:bodyPr anchor="t">
            <a:normAutofit/>
          </a:bodyPr>
          <a:lstStyle/>
          <a:p>
            <a:r>
              <a:rPr lang="fr-FR" dirty="0"/>
              <a:t>PICKING THE CASE STUDIES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4952CCD-1A2D-6041-BF6C-A17301F408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D9A0770-B5CA-8A4C-9027-98426284A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Speaker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9E4FE11-EC73-0F4B-90BC-9E6AF20A8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13</a:t>
            </a:fld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5352A2-B122-9421-64A5-4CB4AD0378BC}"/>
              </a:ext>
            </a:extLst>
          </p:cNvPr>
          <p:cNvSpPr txBox="1"/>
          <p:nvPr/>
        </p:nvSpPr>
        <p:spPr>
          <a:xfrm>
            <a:off x="1921435" y="803565"/>
            <a:ext cx="35084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/>
              <a:t>Modeling Verbier</a:t>
            </a:r>
            <a:endParaRPr lang="en-GB" sz="2500" dirty="0"/>
          </a:p>
        </p:txBody>
      </p:sp>
      <p:pic>
        <p:nvPicPr>
          <p:cNvPr id="15" name="Content Placeholder 14" descr="A map of a city&#10;&#10;Description automatically generated">
            <a:extLst>
              <a:ext uri="{FF2B5EF4-FFF2-40B4-BE49-F238E27FC236}">
                <a16:creationId xmlns:a16="http://schemas.microsoft.com/office/drawing/2014/main" id="{2D2BFFF4-1A30-9B3E-DB94-AF464ABF40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86748" y="1563292"/>
            <a:ext cx="3603988" cy="3263900"/>
          </a:xfrm>
        </p:spPr>
      </p:pic>
      <p:pic>
        <p:nvPicPr>
          <p:cNvPr id="17" name="Content Placeholder 16" descr="A screenshot of a computer&#10;&#10;Description automatically generated">
            <a:extLst>
              <a:ext uri="{FF2B5EF4-FFF2-40B4-BE49-F238E27FC236}">
                <a16:creationId xmlns:a16="http://schemas.microsoft.com/office/drawing/2014/main" id="{0CCBAEC9-2431-58A2-AACC-AF3209CD9B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29838" y="2290712"/>
            <a:ext cx="2402925" cy="2255809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E3A13A3-DBF1-FF08-E0AE-E5AED2783F64}"/>
              </a:ext>
            </a:extLst>
          </p:cNvPr>
          <p:cNvSpPr txBox="1"/>
          <p:nvPr/>
        </p:nvSpPr>
        <p:spPr>
          <a:xfrm>
            <a:off x="5547759" y="1277834"/>
            <a:ext cx="2167081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heating yearly demand for modelized building in </a:t>
            </a:r>
            <a:r>
              <a:rPr lang="en-GB" dirty="0" err="1"/>
              <a:t>Wh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0486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F7082C8-A9CC-18C0-6298-83861EABCE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4782" y="1642709"/>
            <a:ext cx="3796456" cy="3305527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GB" b="0" i="0" dirty="0">
                <a:solidFill>
                  <a:srgbClr val="000000"/>
                </a:solidFill>
                <a:effectLst/>
              </a:rPr>
              <a:t>2nd biggest city in Valais ~20,000 inhabitants</a:t>
            </a:r>
            <a:endParaRPr lang="en-US" dirty="0"/>
          </a:p>
          <a:p>
            <a:r>
              <a:rPr lang="en-US" dirty="0"/>
              <a:t> Light snowfall in winter &amp; cool summer</a:t>
            </a:r>
          </a:p>
          <a:p>
            <a:r>
              <a:rPr lang="en-US" dirty="0"/>
              <a:t>Crossroads between Italy, France and Switzerland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Altitude : 470m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5A6A5DF-98DA-2646-BF29-216D95B51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4902036" cy="500564"/>
          </a:xfrm>
        </p:spPr>
        <p:txBody>
          <a:bodyPr anchor="t">
            <a:normAutofit/>
          </a:bodyPr>
          <a:lstStyle/>
          <a:p>
            <a:r>
              <a:rPr lang="fr-FR" dirty="0"/>
              <a:t>PICKING THE CASE STUDIES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4952CCD-1A2D-6041-BF6C-A17301F408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D9A0770-B5CA-8A4C-9027-98426284A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Speaker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9E4FE11-EC73-0F4B-90BC-9E6AF20A8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14</a:t>
            </a:fld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5352A2-B122-9421-64A5-4CB4AD0378BC}"/>
              </a:ext>
            </a:extLst>
          </p:cNvPr>
          <p:cNvSpPr txBox="1"/>
          <p:nvPr/>
        </p:nvSpPr>
        <p:spPr>
          <a:xfrm>
            <a:off x="1921436" y="803565"/>
            <a:ext cx="15046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/>
              <a:t>Martigny</a:t>
            </a:r>
            <a:endParaRPr lang="en-GB" sz="2500" dirty="0"/>
          </a:p>
        </p:txBody>
      </p:sp>
      <p:pic>
        <p:nvPicPr>
          <p:cNvPr id="13" name="Content Placeholder 12" descr="A city with a mountain in the background&#10;&#10;Description automatically generated">
            <a:extLst>
              <a:ext uri="{FF2B5EF4-FFF2-40B4-BE49-F238E27FC236}">
                <a16:creationId xmlns:a16="http://schemas.microsoft.com/office/drawing/2014/main" id="{BEE828BC-3815-87CC-519C-D3A388433EB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 bwMode="auto">
          <a:xfrm>
            <a:off x="828292" y="1642710"/>
            <a:ext cx="4006490" cy="267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2664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D55F45-97A5-B2B3-0410-62F95EABF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9C47AC-450F-4463-1963-A74A19124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CCC5EB-6B39-8FB2-62A7-493EFD538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B9EC389-0604-0AAF-83C8-C0D9E8361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763"/>
            <a:ext cx="4798341" cy="1071562"/>
          </a:xfrm>
        </p:spPr>
        <p:txBody>
          <a:bodyPr anchor="t">
            <a:normAutofit/>
          </a:bodyPr>
          <a:lstStyle/>
          <a:p>
            <a:r>
              <a:rPr lang="fr-FR" dirty="0"/>
              <a:t>PICKING THE CASE STUDIES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6367AC-1EF0-68BB-D725-F256463EEC3E}"/>
              </a:ext>
            </a:extLst>
          </p:cNvPr>
          <p:cNvSpPr txBox="1"/>
          <p:nvPr/>
        </p:nvSpPr>
        <p:spPr>
          <a:xfrm>
            <a:off x="5176222" y="3902075"/>
            <a:ext cx="2850793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00000"/>
                </a:solidFill>
                <a:effectLst/>
              </a:rPr>
              <a:t>actual buildings (maps street view)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28FA20-BFB7-96CB-EB5F-3DF8E61DA17D}"/>
              </a:ext>
            </a:extLst>
          </p:cNvPr>
          <p:cNvSpPr txBox="1"/>
          <p:nvPr/>
        </p:nvSpPr>
        <p:spPr>
          <a:xfrm>
            <a:off x="1934349" y="3902075"/>
            <a:ext cx="172701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Building modelised</a:t>
            </a:r>
          </a:p>
        </p:txBody>
      </p:sp>
      <p:pic>
        <p:nvPicPr>
          <p:cNvPr id="9" name="Content Placeholder 8" descr="A group of houses in different directions&#10;&#10;Description automatically generated">
            <a:extLst>
              <a:ext uri="{FF2B5EF4-FFF2-40B4-BE49-F238E27FC236}">
                <a16:creationId xmlns:a16="http://schemas.microsoft.com/office/drawing/2014/main" id="{CD50C8C5-C698-5DBB-CEEA-96C5BFE35D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04875" y="1439098"/>
            <a:ext cx="3671888" cy="2434137"/>
          </a:xfrm>
        </p:spPr>
      </p:pic>
      <p:pic>
        <p:nvPicPr>
          <p:cNvPr id="17" name="Content Placeholder 16" descr="A group of houses with a garden in front of mountains&#10;&#10;Description automatically generated">
            <a:extLst>
              <a:ext uri="{FF2B5EF4-FFF2-40B4-BE49-F238E27FC236}">
                <a16:creationId xmlns:a16="http://schemas.microsoft.com/office/drawing/2014/main" id="{D7C7283A-C075-A24A-F374-00797D78FB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65674" y="1676401"/>
            <a:ext cx="3979416" cy="1818962"/>
          </a:xfrm>
        </p:spPr>
      </p:pic>
    </p:spTree>
    <p:extLst>
      <p:ext uri="{BB962C8B-B14F-4D97-AF65-F5344CB8AC3E}">
        <p14:creationId xmlns:p14="http://schemas.microsoft.com/office/powerpoint/2010/main" val="2416132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map of buildings and roads&#10;&#10;Description automatically generated">
            <a:extLst>
              <a:ext uri="{FF2B5EF4-FFF2-40B4-BE49-F238E27FC236}">
                <a16:creationId xmlns:a16="http://schemas.microsoft.com/office/drawing/2014/main" id="{4C82E323-B9A1-DD4A-ED68-0BDDF74C599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4657" r="15605" b="5231"/>
          <a:stretch/>
        </p:blipFill>
        <p:spPr>
          <a:xfrm rot="16200000">
            <a:off x="1442200" y="1229312"/>
            <a:ext cx="2641439" cy="3986485"/>
          </a:xfrm>
        </p:spPr>
      </p:pic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882EFAA1-41F6-2D75-5DDB-BCCB911FA30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68924" y="2368913"/>
            <a:ext cx="3362314" cy="1730602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B07FE1F-08F8-A7B4-0CA3-B4A4F506C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713500" cy="557125"/>
          </a:xfrm>
        </p:spPr>
        <p:txBody>
          <a:bodyPr/>
          <a:lstStyle/>
          <a:p>
            <a:r>
              <a:rPr lang="fr-FR" dirty="0"/>
              <a:t>PICKING THE CASE STUDIES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08E3E2-50E7-5462-4B1D-4E2BD055A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9F910B-016D-DF39-0FB1-5FF74B4F8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CCC7C-4E88-E1FA-8F68-3D0A0717D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929DAA-0A82-8BC5-CDC5-F238CC5FCF55}"/>
              </a:ext>
            </a:extLst>
          </p:cNvPr>
          <p:cNvSpPr txBox="1"/>
          <p:nvPr/>
        </p:nvSpPr>
        <p:spPr>
          <a:xfrm>
            <a:off x="5774003" y="1381068"/>
            <a:ext cx="234447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Heating yearly demand for modelized building in </a:t>
            </a:r>
            <a:r>
              <a:rPr lang="en-GB" dirty="0" err="1"/>
              <a:t>Wh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850F0A-B140-06E5-4B90-CF7DFC2F629F}"/>
              </a:ext>
            </a:extLst>
          </p:cNvPr>
          <p:cNvSpPr txBox="1"/>
          <p:nvPr/>
        </p:nvSpPr>
        <p:spPr>
          <a:xfrm>
            <a:off x="1921436" y="803565"/>
            <a:ext cx="15046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/>
              <a:t>Martigny</a:t>
            </a:r>
            <a:endParaRPr lang="en-GB" sz="2500" dirty="0"/>
          </a:p>
        </p:txBody>
      </p:sp>
    </p:spTree>
    <p:extLst>
      <p:ext uri="{BB962C8B-B14F-4D97-AF65-F5344CB8AC3E}">
        <p14:creationId xmlns:p14="http://schemas.microsoft.com/office/powerpoint/2010/main" val="1678201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D55E8B-D944-A06A-BFDA-9A4514F698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806" y="937393"/>
            <a:ext cx="4690194" cy="4463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500" dirty="0" err="1"/>
              <a:t>Three</a:t>
            </a:r>
            <a:r>
              <a:rPr lang="fr-FR" sz="2500" dirty="0"/>
              <a:t> main </a:t>
            </a:r>
            <a:r>
              <a:rPr lang="fr-FR" sz="2500" dirty="0" err="1"/>
              <a:t>heating</a:t>
            </a:r>
            <a:r>
              <a:rPr lang="fr-FR" sz="2500" dirty="0"/>
              <a:t> </a:t>
            </a:r>
            <a:r>
              <a:rPr lang="fr-FR" sz="2500" dirty="0" err="1"/>
              <a:t>systems</a:t>
            </a:r>
            <a:endParaRPr lang="en-GB" sz="25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3B1F33-259B-6047-8571-AFAD9F2EF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350125" cy="588635"/>
          </a:xfrm>
        </p:spPr>
        <p:txBody>
          <a:bodyPr/>
          <a:lstStyle/>
          <a:p>
            <a:r>
              <a:rPr lang="fr-FR" dirty="0" err="1"/>
              <a:t>Renovations</a:t>
            </a:r>
            <a:r>
              <a:rPr lang="fr-FR" dirty="0"/>
              <a:t> scenarios : </a:t>
            </a:r>
            <a:r>
              <a:rPr lang="fr-FR" dirty="0" err="1"/>
              <a:t>heating</a:t>
            </a:r>
            <a:r>
              <a:rPr lang="fr-FR" dirty="0"/>
              <a:t> system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FB404-2A63-0E48-C729-8DC7FC010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9C6B3B-369F-3459-F26A-0A697B3FB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16DDC-BF2C-5B7C-E4C1-A66CD7160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F262D14B-08BA-B0D4-F1CE-768F174CC7EF}"/>
              </a:ext>
            </a:extLst>
          </p:cNvPr>
          <p:cNvSpPr txBox="1">
            <a:spLocks/>
          </p:cNvSpPr>
          <p:nvPr/>
        </p:nvSpPr>
        <p:spPr>
          <a:xfrm>
            <a:off x="1024805" y="1744884"/>
            <a:ext cx="4690195" cy="1992074"/>
          </a:xfrm>
          <a:prstGeom prst="rect">
            <a:avLst/>
          </a:prstGeom>
        </p:spPr>
        <p:txBody>
          <a:bodyPr vert="horz" lIns="18000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Heat </a:t>
            </a:r>
            <a:r>
              <a:rPr lang="fr-FR" sz="2000" dirty="0" err="1"/>
              <a:t>pump</a:t>
            </a:r>
            <a:endParaRPr lang="fr-FR" sz="2000" dirty="0"/>
          </a:p>
          <a:p>
            <a:pPr marL="0" indent="0">
              <a:buNone/>
            </a:pPr>
            <a:endParaRPr lang="fr-FR" sz="2000" dirty="0"/>
          </a:p>
          <a:p>
            <a:r>
              <a:rPr lang="fr-FR" sz="2000" dirty="0" err="1"/>
              <a:t>Oil</a:t>
            </a:r>
            <a:r>
              <a:rPr lang="fr-FR" sz="2000" dirty="0"/>
              <a:t> </a:t>
            </a:r>
            <a:r>
              <a:rPr lang="fr-FR" sz="2000" dirty="0" err="1"/>
              <a:t>fired</a:t>
            </a:r>
            <a:r>
              <a:rPr lang="fr-FR" sz="2000" dirty="0"/>
              <a:t> </a:t>
            </a:r>
            <a:r>
              <a:rPr lang="fr-FR" sz="2000" dirty="0" err="1"/>
              <a:t>heating</a:t>
            </a:r>
            <a:r>
              <a:rPr lang="fr-FR" sz="2000" dirty="0"/>
              <a:t> system</a:t>
            </a:r>
          </a:p>
          <a:p>
            <a:pPr marL="0" indent="0">
              <a:buNone/>
            </a:pPr>
            <a:endParaRPr lang="fr-FR" sz="2000" dirty="0"/>
          </a:p>
          <a:p>
            <a:r>
              <a:rPr lang="fr-FR" sz="2000" dirty="0"/>
              <a:t>Natural gaz </a:t>
            </a:r>
            <a:r>
              <a:rPr lang="fr-FR" sz="2000" dirty="0" err="1"/>
              <a:t>heating</a:t>
            </a:r>
            <a:endParaRPr lang="fr-FR" sz="2000" dirty="0"/>
          </a:p>
          <a:p>
            <a:endParaRPr lang="fr-FR" sz="2000" dirty="0"/>
          </a:p>
          <a:p>
            <a:endParaRPr lang="en-GB" sz="2000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E74240AC-C161-E0F7-C934-E7FB5A7F167A}"/>
              </a:ext>
            </a:extLst>
          </p:cNvPr>
          <p:cNvSpPr txBox="1">
            <a:spLocks/>
          </p:cNvSpPr>
          <p:nvPr/>
        </p:nvSpPr>
        <p:spPr>
          <a:xfrm>
            <a:off x="1024805" y="4090627"/>
            <a:ext cx="7350125" cy="446344"/>
          </a:xfrm>
          <a:prstGeom prst="rect">
            <a:avLst/>
          </a:prstGeom>
        </p:spPr>
        <p:txBody>
          <a:bodyPr vert="horz" lIns="18000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dirty="0" err="1"/>
              <a:t>Which</a:t>
            </a:r>
            <a:r>
              <a:rPr lang="fr-FR" sz="2000" dirty="0"/>
              <a:t> one </a:t>
            </a:r>
            <a:r>
              <a:rPr lang="fr-FR" sz="2000" dirty="0" err="1"/>
              <a:t>is</a:t>
            </a:r>
            <a:r>
              <a:rPr lang="fr-FR" sz="2000" dirty="0"/>
              <a:t> more </a:t>
            </a:r>
            <a:r>
              <a:rPr lang="fr-FR" sz="2000" dirty="0" err="1"/>
              <a:t>economical</a:t>
            </a:r>
            <a:r>
              <a:rPr lang="fr-FR" sz="2000" dirty="0"/>
              <a:t> and </a:t>
            </a:r>
            <a:r>
              <a:rPr lang="fr-FR" sz="2000" dirty="0" err="1"/>
              <a:t>environmental</a:t>
            </a:r>
            <a:r>
              <a:rPr lang="fr-FR" sz="2000" dirty="0"/>
              <a:t> </a:t>
            </a:r>
            <a:r>
              <a:rPr lang="fr-FR" sz="2000" dirty="0" err="1"/>
              <a:t>friendly</a:t>
            </a:r>
            <a:r>
              <a:rPr lang="fr-FR" sz="2000" dirty="0"/>
              <a:t>?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196045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D55E8B-D944-A06A-BFDA-9A4514F698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8541" y="768233"/>
            <a:ext cx="7110262" cy="4463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000" dirty="0"/>
              <a:t>Heat </a:t>
            </a:r>
            <a:r>
              <a:rPr lang="fr-FR" sz="2000" dirty="0" err="1"/>
              <a:t>Pump</a:t>
            </a:r>
            <a:endParaRPr lang="en-GB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3B1F33-259B-6047-8571-AFAD9F2EF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350125" cy="637201"/>
          </a:xfrm>
        </p:spPr>
        <p:txBody>
          <a:bodyPr/>
          <a:lstStyle/>
          <a:p>
            <a:r>
              <a:rPr lang="fr-FR" dirty="0" err="1"/>
              <a:t>Renovations</a:t>
            </a:r>
            <a:r>
              <a:rPr lang="fr-FR" dirty="0"/>
              <a:t> scenarios : </a:t>
            </a:r>
            <a:r>
              <a:rPr lang="fr-FR" dirty="0" err="1"/>
              <a:t>heating</a:t>
            </a:r>
            <a:r>
              <a:rPr lang="fr-FR" dirty="0"/>
              <a:t> system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FB404-2A63-0E48-C729-8DC7FC010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9C6B3B-369F-3459-F26A-0A697B3FB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16DDC-BF2C-5B7C-E4C1-A66CD7160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18</a:t>
            </a:fld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DEFCFE-73A8-E0F6-76E8-C21F111AE796}"/>
                  </a:ext>
                </a:extLst>
              </p:cNvPr>
              <p:cNvSpPr txBox="1"/>
              <p:nvPr/>
            </p:nvSpPr>
            <p:spPr>
              <a:xfrm>
                <a:off x="1139984" y="4219881"/>
                <a:ext cx="6807375" cy="4626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dirty="0" smtClean="0"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GB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 dirty="0" smtClean="0"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en-GB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 dirty="0" smtClean="0">
                          <a:latin typeface="Cambria Math" panose="02040503050406030204" pitchFamily="18" charset="0"/>
                        </a:rPr>
                        <m:t>𝑘𝑊h</m:t>
                      </m:r>
                      <m:r>
                        <a:rPr lang="en-GB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 dirty="0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GB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 dirty="0" smtClean="0">
                          <a:latin typeface="Cambria Math" panose="02040503050406030204" pitchFamily="18" charset="0"/>
                        </a:rPr>
                        <m:t>𝑡h𝑒𝑟𝑚𝑎𝑙</m:t>
                      </m:r>
                      <m:r>
                        <a:rPr lang="en-GB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 dirty="0" smtClean="0">
                          <a:latin typeface="Cambria Math" panose="02040503050406030204" pitchFamily="18" charset="0"/>
                        </a:rPr>
                        <m:t>𝑒𝑛𝑒𝑟𝑔𝑦</m:t>
                      </m:r>
                      <m:r>
                        <a:rPr lang="en-GB" sz="1600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GB" sz="16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 dirty="0">
                              <a:latin typeface="Cambria Math" panose="02040503050406030204" pitchFamily="18" charset="0"/>
                            </a:rPr>
                            <m:t>29.66</m:t>
                          </m:r>
                        </m:num>
                        <m:den>
                          <m:r>
                            <a:rPr lang="fr-FR" sz="1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GB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GB" sz="1600" i="1" dirty="0" smtClean="0">
                          <a:latin typeface="Cambria Math" panose="02040503050406030204" pitchFamily="18" charset="0"/>
                        </a:rPr>
                        <m:t>  9.87 </m:t>
                      </m:r>
                      <m:r>
                        <a:rPr lang="en-GB" sz="1600" i="1" dirty="0" smtClean="0">
                          <a:latin typeface="Cambria Math" panose="02040503050406030204" pitchFamily="18" charset="0"/>
                        </a:rPr>
                        <m:t>𝑐𝑡𝑠</m:t>
                      </m:r>
                      <m:r>
                        <a:rPr lang="en-GB" sz="1600" i="1" dirty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GB" sz="1600" i="1" dirty="0" smtClean="0">
                          <a:latin typeface="Cambria Math" panose="02040503050406030204" pitchFamily="18" charset="0"/>
                        </a:rPr>
                        <m:t>𝑘𝑊h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DEFCFE-73A8-E0F6-76E8-C21F111AE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984" y="4219881"/>
                <a:ext cx="6807375" cy="4626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F6C3655F-A6C5-4079-D8C7-6578ACFE0D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1332737"/>
                  </p:ext>
                </p:extLst>
              </p:nvPr>
            </p:nvGraphicFramePr>
            <p:xfrm>
              <a:off x="1139984" y="1214577"/>
              <a:ext cx="4695568" cy="26949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47784">
                      <a:extLst>
                        <a:ext uri="{9D8B030D-6E8A-4147-A177-3AD203B41FA5}">
                          <a16:colId xmlns:a16="http://schemas.microsoft.com/office/drawing/2014/main" val="1068828885"/>
                        </a:ext>
                      </a:extLst>
                    </a:gridCol>
                    <a:gridCol w="2347784">
                      <a:extLst>
                        <a:ext uri="{9D8B030D-6E8A-4147-A177-3AD203B41FA5}">
                          <a16:colId xmlns:a16="http://schemas.microsoft.com/office/drawing/2014/main" val="303937081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Initial cost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CHF +/-32,500 for an air-air</a:t>
                          </a:r>
                        </a:p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34302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Annual maintenance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CHF 250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13935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Lifespan: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15-25 years </a:t>
                          </a:r>
                        </a:p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76748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Efficiency (COP):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3</a:t>
                          </a: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091264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Electricity cost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29.66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en-GB" dirty="0" smtClean="0"/>
                                    <m:t>CHF</m:t>
                                  </m:r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𝑘𝑊h</m:t>
                                  </m:r>
                                </m:den>
                              </m:f>
                            </m:oMath>
                          </a14:m>
                          <a:r>
                            <a:rPr lang="en-GB" dirty="0"/>
                            <a:t> electrique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36323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CO2emissions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0.05 kg</a:t>
                          </a:r>
                          <a:r>
                            <a:rPr lang="en-GB" baseline="0" dirty="0"/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𝑘𝑔𝐶𝑂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𝑘𝑊h</m:t>
                                  </m:r>
                                </m:den>
                              </m:f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657942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F6C3655F-A6C5-4079-D8C7-6578ACFE0D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1332737"/>
                  </p:ext>
                </p:extLst>
              </p:nvPr>
            </p:nvGraphicFramePr>
            <p:xfrm>
              <a:off x="1139984" y="1214577"/>
              <a:ext cx="4695568" cy="26949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47784">
                      <a:extLst>
                        <a:ext uri="{9D8B030D-6E8A-4147-A177-3AD203B41FA5}">
                          <a16:colId xmlns:a16="http://schemas.microsoft.com/office/drawing/2014/main" val="1068828885"/>
                        </a:ext>
                      </a:extLst>
                    </a:gridCol>
                    <a:gridCol w="2347784">
                      <a:extLst>
                        <a:ext uri="{9D8B030D-6E8A-4147-A177-3AD203B41FA5}">
                          <a16:colId xmlns:a16="http://schemas.microsoft.com/office/drawing/2014/main" val="3039370813"/>
                        </a:ext>
                      </a:extLst>
                    </a:gridCol>
                  </a:tblGrid>
                  <a:tr h="70866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Initial cost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CHF +/-32,500 for an air-air</a:t>
                          </a:r>
                        </a:p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34302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Annual maintenance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CHF 250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1393508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Lifespan: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15-25 years </a:t>
                          </a:r>
                        </a:p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76748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Efficiency (COP):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3</a:t>
                          </a: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091264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Electricity cost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779" t="-527869" r="-1039" b="-2081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36323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CO2emissions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779" t="-627869" r="-1039" b="-1081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657942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B118549-785F-261D-CB78-9BDBBB8A83FB}"/>
                  </a:ext>
                </a:extLst>
              </p:cNvPr>
              <p:cNvSpPr txBox="1"/>
              <p:nvPr/>
            </p:nvSpPr>
            <p:spPr>
              <a:xfrm>
                <a:off x="6013622" y="2310171"/>
                <a:ext cx="2617616" cy="523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𝐶𝑂𝑃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𝑡h𝑒𝑚𝑎𝑙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𝑒𝑛𝑒𝑟𝑔𝑦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𝑒𝑙𝑒𝑐𝑡𝑟𝑖𝑐𝑎𝑙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𝑒𝑛𝑒𝑟𝑔𝑦</m:t>
                          </m:r>
                        </m:den>
                      </m:f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B118549-785F-261D-CB78-9BDBBB8A8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3622" y="2310171"/>
                <a:ext cx="2617616" cy="523157"/>
              </a:xfrm>
              <a:prstGeom prst="rect">
                <a:avLst/>
              </a:prstGeom>
              <a:blipFill>
                <a:blip r:embed="rId4"/>
                <a:stretch>
                  <a:fillRect b="-11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7722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D55E8B-D944-A06A-BFDA-9A4514F698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8541" y="768233"/>
            <a:ext cx="7110262" cy="4463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Oil-Fired Heating System</a:t>
            </a:r>
            <a:endParaRPr lang="en-GB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3B1F33-259B-6047-8571-AFAD9F2EF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6486525" cy="1072753"/>
          </a:xfrm>
        </p:spPr>
        <p:txBody>
          <a:bodyPr/>
          <a:lstStyle/>
          <a:p>
            <a:r>
              <a:rPr lang="fr-FR" dirty="0" err="1"/>
              <a:t>Renovations</a:t>
            </a:r>
            <a:r>
              <a:rPr lang="fr-FR" dirty="0"/>
              <a:t> scenarios : </a:t>
            </a:r>
            <a:r>
              <a:rPr lang="fr-FR" dirty="0" err="1"/>
              <a:t>heating</a:t>
            </a:r>
            <a:r>
              <a:rPr lang="fr-FR" dirty="0"/>
              <a:t> system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FB404-2A63-0E48-C729-8DC7FC010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9C6B3B-369F-3459-F26A-0A697B3FB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16DDC-BF2C-5B7C-E4C1-A66CD7160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19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DEFCFE-73A8-E0F6-76E8-C21F111AE796}"/>
                  </a:ext>
                </a:extLst>
              </p:cNvPr>
              <p:cNvSpPr txBox="1"/>
              <p:nvPr/>
            </p:nvSpPr>
            <p:spPr>
              <a:xfrm>
                <a:off x="1139984" y="4231017"/>
                <a:ext cx="6958819" cy="3593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1600" dirty="0"/>
                  <a:t>Effective cost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sz="1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29.66</m:t>
                        </m:r>
                      </m:num>
                      <m:den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fr-FR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fr-FR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  <m:r>
                          <a:rPr lang="fr-FR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𝑐𝑡𝑠</m:t>
                        </m:r>
                        <m:r>
                          <a:rPr lang="fr-FR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fr-FR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𝑘𝑊h</m:t>
                        </m:r>
                      </m:num>
                      <m:den>
                        <m:r>
                          <a:rPr lang="fr-FR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0.90 ×0.85</m:t>
                        </m:r>
                      </m:den>
                    </m:f>
                  </m:oMath>
                </a14:m>
                <a:r>
                  <a:rPr lang="en-GB" sz="1600" dirty="0"/>
                  <a:t> = 13.3 </a:t>
                </a:r>
                <a:r>
                  <a:rPr lang="en-GB" sz="1600" dirty="0" err="1"/>
                  <a:t>cts</a:t>
                </a:r>
                <a:r>
                  <a:rPr lang="en-GB" sz="1600" dirty="0"/>
                  <a:t>/kWh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DEFCFE-73A8-E0F6-76E8-C21F111AE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984" y="4231017"/>
                <a:ext cx="6958819" cy="359394"/>
              </a:xfrm>
              <a:prstGeom prst="rect">
                <a:avLst/>
              </a:prstGeom>
              <a:blipFill>
                <a:blip r:embed="rId2"/>
                <a:stretch>
                  <a:fillRect l="-1751" t="-1695" b="-186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F6C3655F-A6C5-4079-D8C7-6578ACFE0D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4934810"/>
                  </p:ext>
                </p:extLst>
              </p:nvPr>
            </p:nvGraphicFramePr>
            <p:xfrm>
              <a:off x="988541" y="1178448"/>
              <a:ext cx="4695568" cy="2860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47784">
                      <a:extLst>
                        <a:ext uri="{9D8B030D-6E8A-4147-A177-3AD203B41FA5}">
                          <a16:colId xmlns:a16="http://schemas.microsoft.com/office/drawing/2014/main" val="1068828885"/>
                        </a:ext>
                      </a:extLst>
                    </a:gridCol>
                    <a:gridCol w="2347784">
                      <a:extLst>
                        <a:ext uri="{9D8B030D-6E8A-4147-A177-3AD203B41FA5}">
                          <a16:colId xmlns:a16="http://schemas.microsoft.com/office/drawing/2014/main" val="303937081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Initial cost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350" b="0" i="0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CHF 27,500</a:t>
                          </a: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34302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Annual maintenance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35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CHF 650</a:t>
                          </a:r>
                          <a:br>
                            <a:rPr lang="en-GB" dirty="0"/>
                          </a:b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13935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Lifespan: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35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15-30 years</a:t>
                          </a: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76748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Efficiency (COP):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35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Boiler 90%, Emitter 85%</a:t>
                          </a: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091264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1L </a:t>
                          </a:r>
                          <a:r>
                            <a:rPr lang="fr-FR" dirty="0" err="1"/>
                            <a:t>oil</a:t>
                          </a:r>
                          <a:r>
                            <a:rPr lang="fr-FR" dirty="0"/>
                            <a:t> </a:t>
                          </a:r>
                          <a:r>
                            <a:rPr lang="fr-FR" dirty="0" err="1"/>
                            <a:t>higher</a:t>
                          </a:r>
                          <a:r>
                            <a:rPr lang="fr-FR" dirty="0"/>
                            <a:t> </a:t>
                          </a:r>
                          <a:r>
                            <a:rPr lang="fr-FR" dirty="0" err="1"/>
                            <a:t>heating</a:t>
                          </a:r>
                          <a:r>
                            <a:rPr lang="fr-FR" dirty="0"/>
                            <a:t> value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35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10.68 kWh</a:t>
                          </a: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36323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 err="1"/>
                            <a:t>Cost</a:t>
                          </a:r>
                          <a:r>
                            <a:rPr lang="fr-FR" dirty="0"/>
                            <a:t> 1L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35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CHF 1.09</a:t>
                          </a: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65794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CO2emissions</a:t>
                          </a:r>
                        </a:p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35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0.324</a:t>
                          </a:r>
                          <a:r>
                            <a:rPr lang="en-GB" baseline="0" dirty="0"/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𝑘𝑔𝐶𝑂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𝑘𝑊h</m:t>
                                  </m:r>
                                </m:den>
                              </m:f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49496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F6C3655F-A6C5-4079-D8C7-6578ACFE0D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4934810"/>
                  </p:ext>
                </p:extLst>
              </p:nvPr>
            </p:nvGraphicFramePr>
            <p:xfrm>
              <a:off x="988541" y="1178448"/>
              <a:ext cx="4695568" cy="2860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47784">
                      <a:extLst>
                        <a:ext uri="{9D8B030D-6E8A-4147-A177-3AD203B41FA5}">
                          <a16:colId xmlns:a16="http://schemas.microsoft.com/office/drawing/2014/main" val="1068828885"/>
                        </a:ext>
                      </a:extLst>
                    </a:gridCol>
                    <a:gridCol w="2347784">
                      <a:extLst>
                        <a:ext uri="{9D8B030D-6E8A-4147-A177-3AD203B41FA5}">
                          <a16:colId xmlns:a16="http://schemas.microsoft.com/office/drawing/2014/main" val="303937081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Initial cost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350" b="0" i="0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CHF 27,500</a:t>
                          </a: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3430213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Annual maintenance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35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CHF 650</a:t>
                          </a:r>
                          <a:br>
                            <a:rPr lang="en-GB" dirty="0"/>
                          </a:b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13935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Lifespan: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35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15-30 years</a:t>
                          </a: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76748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Efficiency (COP):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35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Boiler 90%, Emitter 85%</a:t>
                          </a: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091264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1L </a:t>
                          </a:r>
                          <a:r>
                            <a:rPr lang="fr-FR" dirty="0" err="1"/>
                            <a:t>oil</a:t>
                          </a:r>
                          <a:r>
                            <a:rPr lang="fr-FR" dirty="0"/>
                            <a:t> </a:t>
                          </a:r>
                          <a:r>
                            <a:rPr lang="fr-FR" dirty="0" err="1"/>
                            <a:t>higher</a:t>
                          </a:r>
                          <a:r>
                            <a:rPr lang="fr-FR" dirty="0"/>
                            <a:t> </a:t>
                          </a:r>
                          <a:r>
                            <a:rPr lang="fr-FR" dirty="0" err="1"/>
                            <a:t>heating</a:t>
                          </a:r>
                          <a:r>
                            <a:rPr lang="fr-FR" dirty="0"/>
                            <a:t> value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35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10.68 kWh</a:t>
                          </a: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36323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 err="1"/>
                            <a:t>Cost</a:t>
                          </a:r>
                          <a:r>
                            <a:rPr lang="fr-FR" dirty="0"/>
                            <a:t> 1L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35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CHF 1.09</a:t>
                          </a: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6579425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CO2emissions</a:t>
                          </a:r>
                        </a:p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19" t="-467470" r="-1039" b="-54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494962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B118549-785F-261D-CB78-9BDBBB8A83FB}"/>
                  </a:ext>
                </a:extLst>
              </p:cNvPr>
              <p:cNvSpPr txBox="1"/>
              <p:nvPr/>
            </p:nvSpPr>
            <p:spPr>
              <a:xfrm>
                <a:off x="5767775" y="1775404"/>
                <a:ext cx="3495551" cy="596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Cost per kwh of heat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1.09 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𝐶𝐻𝐹</m:t>
                        </m:r>
                      </m:num>
                      <m:den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10.68 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𝑘𝑊h</m:t>
                        </m:r>
                      </m:den>
                    </m:f>
                    <m:r>
                      <a:rPr lang="en-GB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10.2</m:t>
                    </m:r>
                    <m:r>
                      <m:rPr>
                        <m:sty m:val="p"/>
                      </m:rPr>
                      <a:rPr lang="fr-FR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cts</m:t>
                    </m:r>
                    <m:r>
                      <a:rPr lang="fr-FR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fr-FR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kWh</m:t>
                    </m:r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B118549-785F-261D-CB78-9BDBBB8A8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775" y="1775404"/>
                <a:ext cx="3495551" cy="596638"/>
              </a:xfrm>
              <a:prstGeom prst="rect">
                <a:avLst/>
              </a:prstGeom>
              <a:blipFill>
                <a:blip r:embed="rId4"/>
                <a:stretch>
                  <a:fillRect l="-348" b="-51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582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4C28A0-A184-8649-A9A4-2BFB1D02EB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4874" y="1189189"/>
            <a:ext cx="7004215" cy="3168627"/>
          </a:xfrm>
        </p:spPr>
        <p:txBody>
          <a:bodyPr>
            <a:normAutofit/>
          </a:bodyPr>
          <a:lstStyle/>
          <a:p>
            <a:r>
              <a:rPr lang="fr-FR" dirty="0" err="1"/>
              <a:t>Modelize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areas in the canton of Valais. One in the Valley the </a:t>
            </a:r>
            <a:r>
              <a:rPr lang="fr-FR" dirty="0" err="1"/>
              <a:t>other</a:t>
            </a:r>
            <a:r>
              <a:rPr lang="fr-FR" dirty="0"/>
              <a:t> one in the </a:t>
            </a:r>
            <a:r>
              <a:rPr lang="fr-FR" dirty="0" err="1"/>
              <a:t>mountains</a:t>
            </a:r>
            <a:r>
              <a:rPr lang="fr-FR" dirty="0"/>
              <a:t>.</a:t>
            </a:r>
          </a:p>
          <a:p>
            <a:pPr marL="0" indent="0">
              <a:buNone/>
            </a:pPr>
            <a:endParaRPr lang="fr-FR" dirty="0"/>
          </a:p>
          <a:p>
            <a:r>
              <a:rPr lang="en-GB" dirty="0"/>
              <a:t>Visualise the actual energetic state of buildings and future state under climate change scenarios.</a:t>
            </a:r>
          </a:p>
          <a:p>
            <a:endParaRPr lang="en-GB" dirty="0"/>
          </a:p>
          <a:p>
            <a:r>
              <a:rPr lang="en-GB" dirty="0"/>
              <a:t>Bring guidelines for professionals and stakeholders in the Canton (renovation, solar panels).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68D869-FEAE-4E41-8088-2B1F1C600E3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CH" dirty="0"/>
              <a:t>William Oh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2DA19A9-7B92-DE45-BDD7-1BC0F4B0E8A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81B401C-18BC-4649-B2B0-EB3EECC8764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B2CF7EEE-D0B7-6648-AE4B-B2B65E993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5156560" cy="1072753"/>
          </a:xfrm>
        </p:spPr>
        <p:txBody>
          <a:bodyPr>
            <a:normAutofit/>
          </a:bodyPr>
          <a:lstStyle/>
          <a:p>
            <a:r>
              <a:rPr lang="fr-FR" dirty="0"/>
              <a:t>AIM OF THE SEMESTER PROJECT</a:t>
            </a:r>
          </a:p>
        </p:txBody>
      </p:sp>
    </p:spTree>
    <p:extLst>
      <p:ext uri="{BB962C8B-B14F-4D97-AF65-F5344CB8AC3E}">
        <p14:creationId xmlns:p14="http://schemas.microsoft.com/office/powerpoint/2010/main" val="4144944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D55E8B-D944-A06A-BFDA-9A4514F698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8541" y="768233"/>
            <a:ext cx="3307886" cy="3367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Natural Gas Heating</a:t>
            </a:r>
            <a:endParaRPr lang="en-GB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3B1F33-259B-6047-8571-AFAD9F2EF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6748992" cy="800300"/>
          </a:xfrm>
        </p:spPr>
        <p:txBody>
          <a:bodyPr>
            <a:normAutofit/>
          </a:bodyPr>
          <a:lstStyle/>
          <a:p>
            <a:r>
              <a:rPr lang="fr-FR" dirty="0" err="1"/>
              <a:t>Renovations</a:t>
            </a:r>
            <a:r>
              <a:rPr lang="fr-FR" dirty="0"/>
              <a:t> scenarios : </a:t>
            </a:r>
            <a:r>
              <a:rPr lang="fr-FR" dirty="0" err="1"/>
              <a:t>heating</a:t>
            </a:r>
            <a:r>
              <a:rPr lang="fr-FR" dirty="0"/>
              <a:t> system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FB404-2A63-0E48-C729-8DC7FC010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9C6B3B-369F-3459-F26A-0A697B3FB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16DDC-BF2C-5B7C-E4C1-A66CD7160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20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DEFCFE-73A8-E0F6-76E8-C21F111AE796}"/>
                  </a:ext>
                </a:extLst>
              </p:cNvPr>
              <p:cNvSpPr txBox="1"/>
              <p:nvPr/>
            </p:nvSpPr>
            <p:spPr>
              <a:xfrm>
                <a:off x="988541" y="4200347"/>
                <a:ext cx="6958819" cy="3498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1600" dirty="0"/>
                  <a:t>Effective cost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sz="1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9.33</m:t>
                        </m:r>
                      </m:num>
                      <m:den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0.85</m:t>
                        </m:r>
                      </m:den>
                    </m:f>
                    <m:r>
                      <a:rPr lang="fr-FR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≡10.97 </m:t>
                    </m:r>
                  </m:oMath>
                </a14:m>
                <a:r>
                  <a:rPr lang="en-GB" sz="1600" dirty="0" err="1"/>
                  <a:t>cts</a:t>
                </a:r>
                <a:r>
                  <a:rPr lang="en-GB" sz="1600" dirty="0"/>
                  <a:t>/kWh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DEFCFE-73A8-E0F6-76E8-C21F111AE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541" y="4200347"/>
                <a:ext cx="6958819" cy="349839"/>
              </a:xfrm>
              <a:prstGeom prst="rect">
                <a:avLst/>
              </a:prstGeom>
              <a:blipFill>
                <a:blip r:embed="rId2"/>
                <a:stretch>
                  <a:fillRect l="-1751" t="-3509" b="-210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F6C3655F-A6C5-4079-D8C7-6578ACFE0D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4214039"/>
                  </p:ext>
                </p:extLst>
              </p:nvPr>
            </p:nvGraphicFramePr>
            <p:xfrm>
              <a:off x="988541" y="1178448"/>
              <a:ext cx="4695568" cy="248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47784">
                      <a:extLst>
                        <a:ext uri="{9D8B030D-6E8A-4147-A177-3AD203B41FA5}">
                          <a16:colId xmlns:a16="http://schemas.microsoft.com/office/drawing/2014/main" val="1068828885"/>
                        </a:ext>
                      </a:extLst>
                    </a:gridCol>
                    <a:gridCol w="2347784">
                      <a:extLst>
                        <a:ext uri="{9D8B030D-6E8A-4147-A177-3AD203B41FA5}">
                          <a16:colId xmlns:a16="http://schemas.microsoft.com/office/drawing/2014/main" val="303937081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Initial cost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350" b="0" i="0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HF 20,000 - 25,000</a:t>
                          </a: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34302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Annual maintenance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35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CHF 650</a:t>
                          </a:r>
                          <a:br>
                            <a:rPr lang="en-GB" dirty="0"/>
                          </a:b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13935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Lifespan: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35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15-20 years</a:t>
                          </a: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76748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Efficiency (COP):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35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85%</a:t>
                          </a: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091264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Domestic usage </a:t>
                          </a:r>
                          <a:r>
                            <a:rPr lang="fr-FR" dirty="0" err="1"/>
                            <a:t>price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35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9.33 CHF/kWh</a:t>
                          </a: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36323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dirty="0"/>
                            <a:t>emissions</a:t>
                          </a:r>
                        </a:p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35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0.324</a:t>
                          </a:r>
                          <a:r>
                            <a:rPr lang="en-GB" baseline="0" dirty="0"/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𝑘𝑔𝐶𝑂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𝑘𝑊h</m:t>
                                  </m:r>
                                </m:den>
                              </m:f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494962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F6C3655F-A6C5-4079-D8C7-6578ACFE0D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4214039"/>
                  </p:ext>
                </p:extLst>
              </p:nvPr>
            </p:nvGraphicFramePr>
            <p:xfrm>
              <a:off x="988541" y="1178448"/>
              <a:ext cx="4695568" cy="248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47784">
                      <a:extLst>
                        <a:ext uri="{9D8B030D-6E8A-4147-A177-3AD203B41FA5}">
                          <a16:colId xmlns:a16="http://schemas.microsoft.com/office/drawing/2014/main" val="1068828885"/>
                        </a:ext>
                      </a:extLst>
                    </a:gridCol>
                    <a:gridCol w="2347784">
                      <a:extLst>
                        <a:ext uri="{9D8B030D-6E8A-4147-A177-3AD203B41FA5}">
                          <a16:colId xmlns:a16="http://schemas.microsoft.com/office/drawing/2014/main" val="303937081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Initial cost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350" b="0" i="0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HF 20,000 - 25,000</a:t>
                          </a: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3430213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Annual maintenance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35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CHF 650</a:t>
                          </a:r>
                          <a:br>
                            <a:rPr lang="en-GB" dirty="0"/>
                          </a:b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13935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Lifespan: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35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15-20 years</a:t>
                          </a: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76748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Efficiency (COP):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35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85%</a:t>
                          </a: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091264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Domestic usage </a:t>
                          </a:r>
                          <a:r>
                            <a:rPr lang="fr-FR" dirty="0" err="1"/>
                            <a:t>price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35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9.33 CHF/kWh</a:t>
                          </a: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3632383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59" t="-393976" r="-100777" b="-54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19" t="-393976" r="-1039" b="-54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494962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B118549-785F-261D-CB78-9BDBBB8A83FB}"/>
                  </a:ext>
                </a:extLst>
              </p:cNvPr>
              <p:cNvSpPr txBox="1"/>
              <p:nvPr/>
            </p:nvSpPr>
            <p:spPr>
              <a:xfrm>
                <a:off x="5767775" y="1775404"/>
                <a:ext cx="3495551" cy="596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Cost per kwh of heat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1.09 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𝐶𝐻𝐹</m:t>
                        </m:r>
                      </m:num>
                      <m:den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10.68 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𝑘𝑊h</m:t>
                        </m:r>
                      </m:den>
                    </m:f>
                    <m:r>
                      <a:rPr lang="en-GB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10.2</m:t>
                    </m:r>
                    <m:r>
                      <m:rPr>
                        <m:sty m:val="p"/>
                      </m:rPr>
                      <a:rPr lang="fr-FR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cts</m:t>
                    </m:r>
                    <m:r>
                      <a:rPr lang="fr-FR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fr-FR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kWh</m:t>
                    </m:r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B118549-785F-261D-CB78-9BDBBB8A8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775" y="1775404"/>
                <a:ext cx="3495551" cy="596638"/>
              </a:xfrm>
              <a:prstGeom prst="rect">
                <a:avLst/>
              </a:prstGeom>
              <a:blipFill>
                <a:blip r:embed="rId4"/>
                <a:stretch>
                  <a:fillRect l="-348" b="-51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84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D55E8B-D944-A06A-BFDA-9A4514F698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4875" y="829182"/>
            <a:ext cx="6205804" cy="3367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000" dirty="0"/>
              <a:t>Heat </a:t>
            </a:r>
            <a:r>
              <a:rPr lang="fr-FR" sz="2000" dirty="0" err="1"/>
              <a:t>pump</a:t>
            </a:r>
            <a:r>
              <a:rPr lang="fr-FR" sz="2000" dirty="0"/>
              <a:t> </a:t>
            </a:r>
            <a:r>
              <a:rPr lang="fr-FR" sz="2000" dirty="0" err="1"/>
              <a:t>energy</a:t>
            </a:r>
            <a:r>
              <a:rPr lang="fr-FR" sz="2000" dirty="0"/>
              <a:t> </a:t>
            </a:r>
            <a:r>
              <a:rPr lang="fr-FR" sz="2000" dirty="0" err="1"/>
              <a:t>requirement</a:t>
            </a:r>
            <a:r>
              <a:rPr lang="fr-FR" sz="2000" dirty="0"/>
              <a:t> to beat </a:t>
            </a:r>
            <a:r>
              <a:rPr lang="fr-FR" sz="2000" dirty="0" err="1"/>
              <a:t>other</a:t>
            </a:r>
            <a:r>
              <a:rPr lang="fr-FR" sz="2000" dirty="0"/>
              <a:t> </a:t>
            </a:r>
            <a:r>
              <a:rPr lang="fr-FR" sz="2000" dirty="0" err="1"/>
              <a:t>heating</a:t>
            </a:r>
            <a:endParaRPr lang="en-GB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3B1F33-259B-6047-8571-AFAD9F2EF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4" y="131033"/>
            <a:ext cx="6435725" cy="637200"/>
          </a:xfrm>
        </p:spPr>
        <p:txBody>
          <a:bodyPr>
            <a:normAutofit/>
          </a:bodyPr>
          <a:lstStyle/>
          <a:p>
            <a:r>
              <a:rPr lang="fr-FR" dirty="0" err="1"/>
              <a:t>Renovations</a:t>
            </a:r>
            <a:r>
              <a:rPr lang="fr-FR" dirty="0"/>
              <a:t> scenarios : </a:t>
            </a:r>
            <a:r>
              <a:rPr lang="fr-FR" dirty="0" err="1"/>
              <a:t>heating</a:t>
            </a:r>
            <a:r>
              <a:rPr lang="fr-FR" dirty="0"/>
              <a:t> system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FB404-2A63-0E48-C729-8DC7FC010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9C6B3B-369F-3459-F26A-0A697B3FB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16DDC-BF2C-5B7C-E4C1-A66CD7160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21</a:t>
            </a:fld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FB81E7-5695-FAB0-5E29-DF331809D8E8}"/>
                  </a:ext>
                </a:extLst>
              </p:cNvPr>
              <p:cNvSpPr txBox="1"/>
              <p:nvPr/>
            </p:nvSpPr>
            <p:spPr>
              <a:xfrm>
                <a:off x="1403017" y="2373907"/>
                <a:ext cx="5439438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𝑇𝑜𝑡𝑎𝑙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𝑤𝑖𝑡h𝑜𝑢𝑡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𝑒𝑛𝑒𝑟𝑔𝑦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𝐼𝑛𝑖𝑡𝑖𝑎𝑙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𝑐𝑜𝑠𝑡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𝑁𝐺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𝑚𝑎𝑖𝑛𝑡𝑒𝑛𝑎𝑛𝑐𝑒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𝑁𝐺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FB81E7-5695-FAB0-5E29-DF331809D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017" y="2373907"/>
                <a:ext cx="5439438" cy="300082"/>
              </a:xfrm>
              <a:prstGeom prst="rect">
                <a:avLst/>
              </a:prstGeom>
              <a:blipFill>
                <a:blip r:embed="rId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0D925AC0-9FE0-1FA7-8B90-D5ACBCBE6213}"/>
              </a:ext>
            </a:extLst>
          </p:cNvPr>
          <p:cNvSpPr txBox="1">
            <a:spLocks/>
          </p:cNvSpPr>
          <p:nvPr/>
        </p:nvSpPr>
        <p:spPr>
          <a:xfrm>
            <a:off x="1143397" y="1561043"/>
            <a:ext cx="5728760" cy="397728"/>
          </a:xfrm>
          <a:prstGeom prst="rect">
            <a:avLst/>
          </a:prstGeom>
        </p:spPr>
        <p:txBody>
          <a:bodyPr vert="horz" lIns="18000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i="1" dirty="0"/>
              <a:t>Heat </a:t>
            </a:r>
            <a:r>
              <a:rPr lang="fr-FR" i="1" dirty="0" err="1"/>
              <a:t>pump</a:t>
            </a:r>
            <a:r>
              <a:rPr lang="fr-FR" i="1" dirty="0"/>
              <a:t> </a:t>
            </a:r>
            <a:r>
              <a:rPr lang="fr-FR" i="1" dirty="0" err="1"/>
              <a:t>already</a:t>
            </a:r>
            <a:r>
              <a:rPr lang="fr-FR" i="1" dirty="0"/>
              <a:t> </a:t>
            </a:r>
            <a:r>
              <a:rPr lang="fr-FR" i="1" dirty="0" err="1"/>
              <a:t>better</a:t>
            </a:r>
            <a:r>
              <a:rPr lang="fr-FR" i="1" dirty="0"/>
              <a:t> </a:t>
            </a:r>
            <a:r>
              <a:rPr lang="fr-FR" i="1" dirty="0" err="1"/>
              <a:t>than</a:t>
            </a:r>
            <a:r>
              <a:rPr lang="fr-FR" i="1" dirty="0"/>
              <a:t> </a:t>
            </a:r>
            <a:r>
              <a:rPr lang="fr-FR" i="1" dirty="0" err="1"/>
              <a:t>oil</a:t>
            </a:r>
            <a:r>
              <a:rPr lang="fr-FR" i="1" dirty="0"/>
              <a:t> </a:t>
            </a:r>
            <a:r>
              <a:rPr lang="fr-FR" i="1" dirty="0" err="1"/>
              <a:t>fire</a:t>
            </a:r>
            <a:r>
              <a:rPr lang="fr-FR" i="1" dirty="0"/>
              <a:t> </a:t>
            </a:r>
            <a:r>
              <a:rPr lang="fr-FR" i="1" dirty="0" err="1"/>
              <a:t>heating</a:t>
            </a:r>
            <a:r>
              <a:rPr lang="fr-FR" i="1" dirty="0"/>
              <a:t> system</a:t>
            </a:r>
          </a:p>
          <a:p>
            <a:pPr marL="0" indent="0">
              <a:buNone/>
            </a:pPr>
            <a:endParaRPr lang="fr-FR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60E5E40-F2D5-C1BB-A962-7DDFBF2C8127}"/>
                  </a:ext>
                </a:extLst>
              </p:cNvPr>
              <p:cNvSpPr txBox="1"/>
              <p:nvPr/>
            </p:nvSpPr>
            <p:spPr>
              <a:xfrm>
                <a:off x="1387375" y="2809454"/>
                <a:ext cx="5439438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𝑇𝑜𝑡𝑎𝑙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𝑤𝑖𝑡h𝑜𝑢𝑡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𝑒𝑛𝑒𝑟𝑔𝑦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𝐼𝑛𝑖𝑡𝑖𝑎𝑙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𝑐𝑜𝑠𝑡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𝐻𝑃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𝑚𝑎𝑖𝑛𝑡𝑒𝑛𝑎𝑛𝑐𝑒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𝐻𝑃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60E5E40-F2D5-C1BB-A962-7DDFBF2C8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375" y="2809454"/>
                <a:ext cx="5439438" cy="300082"/>
              </a:xfrm>
              <a:prstGeom prst="rect">
                <a:avLst/>
              </a:prstGeom>
              <a:blipFill>
                <a:blip r:embed="rId3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99E221D-C613-C84E-546F-CB29866726F7}"/>
                  </a:ext>
                </a:extLst>
              </p:cNvPr>
              <p:cNvSpPr txBox="1"/>
              <p:nvPr/>
            </p:nvSpPr>
            <p:spPr>
              <a:xfrm>
                <a:off x="777744" y="3355272"/>
                <a:ext cx="6460066" cy="524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𝐸𝑛𝑒𝑟𝑔𝑦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 dirty="0" err="1" smtClean="0">
                              <a:latin typeface="Cambria Math" panose="02040503050406030204" pitchFamily="18" charset="0"/>
                            </a:rPr>
                            <m:t>𝐾𝑤h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𝑇𝑜𝑡𝑎𝑙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𝐶𝑜𝑠𝑡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𝑤𝑖𝑡h𝑜𝑢𝑡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𝑒𝑛𝑒𝑟𝑔𝑦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𝑁𝐺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𝑇𝑜𝑡𝑎𝑙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𝐶𝑜𝑠𝑡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𝑤𝑖𝑡h𝑜𝑢𝑡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𝑒𝑛𝑒𝑟𝑔𝑦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𝐻𝑃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𝑇𝑜𝑡𝑎𝑙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𝐶𝑜𝑠𝑡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𝑤𝑖𝑡h𝑜𝑢𝑡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𝑒𝑛𝑒𝑟𝑔𝑦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𝐻𝑃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𝑇𝑜𝑡𝑎𝑙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𝐶𝑜𝑠𝑡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𝑤𝑖𝑡h𝑜𝑢𝑡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𝑒𝑛𝑒𝑟𝑔𝑦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𝐻𝑃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99E221D-C613-C84E-546F-CB2986672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744" y="3355272"/>
                <a:ext cx="6460066" cy="524887"/>
              </a:xfrm>
              <a:prstGeom prst="rect">
                <a:avLst/>
              </a:prstGeom>
              <a:blipFill>
                <a:blip r:embed="rId4"/>
                <a:stretch>
                  <a:fillRect b="-45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BB3C3D-9FE9-E59D-5A96-EFF2BAE09AD1}"/>
                  </a:ext>
                </a:extLst>
              </p:cNvPr>
              <p:cNvSpPr txBox="1"/>
              <p:nvPr/>
            </p:nvSpPr>
            <p:spPr>
              <a:xfrm>
                <a:off x="904874" y="4125895"/>
                <a:ext cx="7197725" cy="4826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𝐸𝑛𝑒𝑟𝑔𝑦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𝐾𝑤h</m:t>
                          </m:r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2, 000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0.011</m:t>
                          </m:r>
                        </m:den>
                      </m:f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181, 818 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𝑘𝑊h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~3 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𝑦𝑒𝑎𝑟𝑠</m:t>
                      </m:r>
                      <m:d>
                        <m:dPr>
                          <m:ctrlPr>
                            <a:rPr lang="fr-F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𝑀𝑎𝑟𝑡𝑖𝑔𝑛𝑦</m:t>
                          </m:r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fr-F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 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𝑦𝑒𝑎𝑟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𝑉𝑒𝑟𝑏𝑖𝑒𝑟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BB3C3D-9FE9-E59D-5A96-EFF2BAE09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74" y="4125895"/>
                <a:ext cx="7197725" cy="482633"/>
              </a:xfrm>
              <a:prstGeom prst="rect">
                <a:avLst/>
              </a:prstGeom>
              <a:blipFill>
                <a:blip r:embed="rId5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249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D55E8B-D944-A06A-BFDA-9A4514F698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8540" y="747060"/>
            <a:ext cx="6958819" cy="3498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000" dirty="0"/>
              <a:t>Impact of </a:t>
            </a:r>
            <a:r>
              <a:rPr lang="fr-FR" sz="2000" dirty="0" err="1"/>
              <a:t>changing</a:t>
            </a:r>
            <a:r>
              <a:rPr lang="fr-FR" sz="2000" dirty="0"/>
              <a:t> </a:t>
            </a:r>
            <a:r>
              <a:rPr lang="fr-FR" sz="2000" dirty="0" err="1"/>
              <a:t>windows</a:t>
            </a:r>
            <a:r>
              <a:rPr lang="fr-FR" sz="2000" dirty="0"/>
              <a:t> to new double </a:t>
            </a:r>
            <a:r>
              <a:rPr lang="fr-FR" sz="2000" dirty="0" err="1"/>
              <a:t>glazing</a:t>
            </a:r>
            <a:endParaRPr lang="en-GB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3B1F33-259B-6047-8571-AFAD9F2EF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6583320" cy="637200"/>
          </a:xfrm>
        </p:spPr>
        <p:txBody>
          <a:bodyPr>
            <a:normAutofit/>
          </a:bodyPr>
          <a:lstStyle/>
          <a:p>
            <a:r>
              <a:rPr lang="fr-FR" dirty="0" err="1"/>
              <a:t>Renovations</a:t>
            </a:r>
            <a:r>
              <a:rPr lang="fr-FR" dirty="0"/>
              <a:t> scenarios : </a:t>
            </a:r>
            <a:r>
              <a:rPr lang="fr-FR" dirty="0" err="1"/>
              <a:t>window</a:t>
            </a:r>
            <a:r>
              <a:rPr lang="fr-FR" dirty="0"/>
              <a:t> insulation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FB404-2A63-0E48-C729-8DC7FC010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9C6B3B-369F-3459-F26A-0A697B3FB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16DDC-BF2C-5B7C-E4C1-A66CD7160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DEFCFE-73A8-E0F6-76E8-C21F111AE796}"/>
              </a:ext>
            </a:extLst>
          </p:cNvPr>
          <p:cNvSpPr txBox="1"/>
          <p:nvPr/>
        </p:nvSpPr>
        <p:spPr>
          <a:xfrm>
            <a:off x="988539" y="3954126"/>
            <a:ext cx="695881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600" dirty="0" err="1"/>
              <a:t>Current</a:t>
            </a:r>
            <a:r>
              <a:rPr lang="fr-FR" sz="1600" dirty="0"/>
              <a:t> </a:t>
            </a:r>
            <a:r>
              <a:rPr lang="fr-FR" sz="1600" dirty="0" err="1"/>
              <a:t>window</a:t>
            </a:r>
            <a:r>
              <a:rPr lang="fr-FR" sz="1600" dirty="0"/>
              <a:t> </a:t>
            </a:r>
            <a:r>
              <a:rPr lang="fr-FR" sz="1600" dirty="0" err="1"/>
              <a:t>glazing</a:t>
            </a:r>
            <a:r>
              <a:rPr lang="fr-FR" sz="1600" dirty="0"/>
              <a:t> </a:t>
            </a:r>
            <a:r>
              <a:rPr lang="fr-FR" sz="1600" dirty="0" err="1"/>
              <a:t>given</a:t>
            </a:r>
            <a:r>
              <a:rPr lang="fr-FR" sz="1600" dirty="0"/>
              <a:t> to </a:t>
            </a:r>
            <a:r>
              <a:rPr lang="fr-FR" sz="1600" dirty="0" err="1"/>
              <a:t>CitySim</a:t>
            </a:r>
            <a:r>
              <a:rPr lang="fr-FR" sz="1600" dirty="0"/>
              <a:t> 2.3 (</a:t>
            </a:r>
            <a:r>
              <a:rPr lang="fr-FR" sz="1600" dirty="0" err="1"/>
              <a:t>old</a:t>
            </a:r>
            <a:r>
              <a:rPr lang="fr-FR" sz="1600" dirty="0"/>
              <a:t> double panel)</a:t>
            </a:r>
            <a:endParaRPr lang="en-GB" sz="1600" dirty="0"/>
          </a:p>
        </p:txBody>
      </p:sp>
      <p:pic>
        <p:nvPicPr>
          <p:cNvPr id="11" name="Picture 10" descr="A diagram of a window&#10;&#10;Description automatically generated">
            <a:extLst>
              <a:ext uri="{FF2B5EF4-FFF2-40B4-BE49-F238E27FC236}">
                <a16:creationId xmlns:a16="http://schemas.microsoft.com/office/drawing/2014/main" id="{AD79CAFB-3819-EF37-426F-AAADAA9CE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170" y="1384260"/>
            <a:ext cx="5289660" cy="22815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E0D399-1388-3A22-5B85-CA37A3D534C0}"/>
              </a:ext>
            </a:extLst>
          </p:cNvPr>
          <p:cNvSpPr txBox="1"/>
          <p:nvPr/>
        </p:nvSpPr>
        <p:spPr>
          <a:xfrm>
            <a:off x="988540" y="4373480"/>
            <a:ext cx="695881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600" dirty="0" err="1"/>
              <a:t>IAdded</a:t>
            </a:r>
            <a:r>
              <a:rPr lang="fr-FR" sz="1600" dirty="0"/>
              <a:t> a </a:t>
            </a:r>
            <a:r>
              <a:rPr lang="fr-FR" sz="1600" dirty="0" err="1"/>
              <a:t>list</a:t>
            </a:r>
            <a:r>
              <a:rPr lang="fr-FR" sz="1600" dirty="0"/>
              <a:t> to </a:t>
            </a:r>
            <a:r>
              <a:rPr lang="fr-FR" sz="1600" dirty="0" err="1"/>
              <a:t>indicate</a:t>
            </a:r>
            <a:r>
              <a:rPr lang="fr-FR" sz="1600" dirty="0"/>
              <a:t> </a:t>
            </a:r>
            <a:r>
              <a:rPr lang="fr-FR" sz="1600" dirty="0" err="1"/>
              <a:t>which</a:t>
            </a:r>
            <a:r>
              <a:rPr lang="fr-FR" sz="1600" dirty="0"/>
              <a:t> building for </a:t>
            </a:r>
            <a:r>
              <a:rPr lang="fr-FR" sz="1600" dirty="0" err="1"/>
              <a:t>window</a:t>
            </a:r>
            <a:r>
              <a:rPr lang="fr-FR" sz="1600" dirty="0"/>
              <a:t> </a:t>
            </a:r>
            <a:r>
              <a:rPr lang="fr-FR" sz="1600" dirty="0" err="1"/>
              <a:t>renovation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134382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D55E8B-D944-A06A-BFDA-9A4514F698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4875" y="976692"/>
            <a:ext cx="7642697" cy="4593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000" dirty="0"/>
              <a:t>For </a:t>
            </a:r>
            <a:r>
              <a:rPr lang="fr-FR" sz="2000" dirty="0" err="1"/>
              <a:t>exterior</a:t>
            </a:r>
            <a:r>
              <a:rPr lang="fr-FR" sz="2000" dirty="0"/>
              <a:t> insulations </a:t>
            </a:r>
            <a:r>
              <a:rPr lang="fr-FR" sz="2000" dirty="0" err="1"/>
              <a:t>Expanded</a:t>
            </a:r>
            <a:r>
              <a:rPr lang="fr-FR" sz="2000" dirty="0"/>
              <a:t> </a:t>
            </a:r>
            <a:r>
              <a:rPr lang="fr-FR" sz="2000" dirty="0" err="1"/>
              <a:t>Polysterene</a:t>
            </a:r>
            <a:r>
              <a:rPr lang="fr-FR" sz="2000" dirty="0"/>
              <a:t> (EPS) </a:t>
            </a:r>
            <a:r>
              <a:rPr lang="fr-FR" sz="2000" dirty="0" err="1"/>
              <a:t>was</a:t>
            </a:r>
            <a:r>
              <a:rPr lang="fr-FR" sz="2000" dirty="0"/>
              <a:t> </a:t>
            </a:r>
            <a:r>
              <a:rPr lang="fr-FR" sz="2000" dirty="0" err="1"/>
              <a:t>chosen</a:t>
            </a:r>
            <a:endParaRPr lang="en-GB" sz="2000" dirty="0"/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3B1F33-259B-6047-8571-AFAD9F2EF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7900922" cy="637200"/>
          </a:xfrm>
        </p:spPr>
        <p:txBody>
          <a:bodyPr>
            <a:normAutofit/>
          </a:bodyPr>
          <a:lstStyle/>
          <a:p>
            <a:r>
              <a:rPr lang="fr-FR" dirty="0" err="1"/>
              <a:t>Renovations</a:t>
            </a:r>
            <a:r>
              <a:rPr lang="fr-FR" dirty="0"/>
              <a:t> scenarios : </a:t>
            </a:r>
            <a:r>
              <a:rPr lang="fr-FR" dirty="0" err="1"/>
              <a:t>exterior</a:t>
            </a:r>
            <a:r>
              <a:rPr lang="fr-FR" dirty="0"/>
              <a:t> </a:t>
            </a:r>
            <a:r>
              <a:rPr lang="fr-FR" dirty="0" err="1"/>
              <a:t>wall</a:t>
            </a:r>
            <a:r>
              <a:rPr lang="fr-FR" dirty="0"/>
              <a:t> insulation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FB404-2A63-0E48-C729-8DC7FC010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9C6B3B-369F-3459-F26A-0A697B3FB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16DDC-BF2C-5B7C-E4C1-A66CD7160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F7DCC7-CA41-7027-0964-540A673D76B5}"/>
              </a:ext>
            </a:extLst>
          </p:cNvPr>
          <p:cNvSpPr txBox="1"/>
          <p:nvPr/>
        </p:nvSpPr>
        <p:spPr>
          <a:xfrm>
            <a:off x="1102290" y="1966586"/>
            <a:ext cx="71357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Thermal performance: (</a:t>
            </a:r>
            <a:r>
              <a:rPr lang="fr-FR" sz="1800" dirty="0" err="1"/>
              <a:t>Conductivity</a:t>
            </a:r>
            <a:r>
              <a:rPr lang="fr-FR" sz="1800" dirty="0"/>
              <a:t> = </a:t>
            </a:r>
            <a:r>
              <a:rPr lang="en-GB" sz="1800" dirty="0"/>
              <a:t>0.036 W/(</a:t>
            </a:r>
            <a:r>
              <a:rPr lang="en-GB" sz="1800" dirty="0" err="1"/>
              <a:t>m·K</a:t>
            </a:r>
            <a:r>
              <a:rPr lang="en-GB" sz="1800" dirty="0"/>
              <a:t>))</a:t>
            </a:r>
          </a:p>
          <a:p>
            <a:endParaRPr lang="fr-F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err="1"/>
              <a:t>Lightweight</a:t>
            </a:r>
            <a:r>
              <a:rPr lang="fr-FR" sz="1800" dirty="0"/>
              <a:t> : 11 to 32 kg/m3</a:t>
            </a:r>
          </a:p>
          <a:p>
            <a:endParaRPr lang="fr-F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err="1"/>
              <a:t>Cost</a:t>
            </a:r>
            <a:r>
              <a:rPr lang="fr-FR" sz="1800" dirty="0"/>
              <a:t>-effective : ~ 300 CHF m3</a:t>
            </a:r>
          </a:p>
          <a:p>
            <a:endParaRPr lang="fr-F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Most </a:t>
            </a:r>
            <a:r>
              <a:rPr lang="fr-FR" sz="1800" dirty="0" err="1"/>
              <a:t>used</a:t>
            </a:r>
            <a:r>
              <a:rPr lang="fr-FR" sz="1800" dirty="0"/>
              <a:t> in </a:t>
            </a:r>
            <a:r>
              <a:rPr lang="fr-FR" sz="1800" dirty="0" err="1"/>
              <a:t>switzerland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157623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D55E8B-D944-A06A-BFDA-9A4514F698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1249" y="976692"/>
            <a:ext cx="8542751" cy="4593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Calculation of EPS Thickness for Wall Insulation</a:t>
            </a:r>
            <a:endParaRPr lang="en-GB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3B1F33-259B-6047-8571-AFAD9F2EF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7900922" cy="637200"/>
          </a:xfrm>
        </p:spPr>
        <p:txBody>
          <a:bodyPr>
            <a:normAutofit/>
          </a:bodyPr>
          <a:lstStyle/>
          <a:p>
            <a:r>
              <a:rPr lang="fr-FR" dirty="0" err="1"/>
              <a:t>Renovations</a:t>
            </a:r>
            <a:r>
              <a:rPr lang="fr-FR" dirty="0"/>
              <a:t> scenarios : </a:t>
            </a:r>
            <a:r>
              <a:rPr lang="fr-FR" dirty="0" err="1"/>
              <a:t>exterior</a:t>
            </a:r>
            <a:r>
              <a:rPr lang="fr-FR" dirty="0"/>
              <a:t> </a:t>
            </a:r>
            <a:r>
              <a:rPr lang="fr-FR" dirty="0" err="1"/>
              <a:t>wall</a:t>
            </a:r>
            <a:r>
              <a:rPr lang="fr-FR" dirty="0"/>
              <a:t> insulation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FB404-2A63-0E48-C729-8DC7FC010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9C6B3B-369F-3459-F26A-0A697B3FB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16DDC-BF2C-5B7C-E4C1-A66CD7160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24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DF7DCC7-CA41-7027-0964-540A673D76B5}"/>
                  </a:ext>
                </a:extLst>
              </p:cNvPr>
              <p:cNvSpPr txBox="1"/>
              <p:nvPr/>
            </p:nvSpPr>
            <p:spPr>
              <a:xfrm>
                <a:off x="1036331" y="1544961"/>
                <a:ext cx="6526061" cy="43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b="0" dirty="0"/>
                  <a:t>The  U-value </a:t>
                </a:r>
                <a:r>
                  <a:rPr lang="fr-FR" sz="1600" b="0" dirty="0" err="1"/>
                  <a:t>is</a:t>
                </a:r>
                <a:r>
                  <a:rPr lang="fr-FR" sz="1600" b="0" dirty="0"/>
                  <a:t> the inverse of the thermal resistance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GB" sz="16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DF7DCC7-CA41-7027-0964-540A673D7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331" y="1544961"/>
                <a:ext cx="6526061" cy="439992"/>
              </a:xfrm>
              <a:prstGeom prst="rect">
                <a:avLst/>
              </a:prstGeom>
              <a:blipFill>
                <a:blip r:embed="rId2"/>
                <a:stretch>
                  <a:fillRect l="-467" b="-41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B361F2E-F75F-6851-52CC-CB968BD26C64}"/>
                  </a:ext>
                </a:extLst>
              </p:cNvPr>
              <p:cNvSpPr txBox="1"/>
              <p:nvPr/>
            </p:nvSpPr>
            <p:spPr>
              <a:xfrm>
                <a:off x="1095599" y="2119051"/>
                <a:ext cx="5076602" cy="937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With R </a:t>
                </a:r>
                <a:r>
                  <a:rPr lang="fr-FR" dirty="0" err="1"/>
                  <a:t>is</a:t>
                </a:r>
                <a:r>
                  <a:rPr lang="fr-FR" dirty="0"/>
                  <a:t> the </a:t>
                </a:r>
                <a:r>
                  <a:rPr lang="fr-FR" dirty="0" err="1"/>
                  <a:t>sum</a:t>
                </a:r>
                <a:r>
                  <a:rPr lang="fr-FR" dirty="0"/>
                  <a:t> of all the </a:t>
                </a:r>
                <a:r>
                  <a:rPr lang="fr-FR" dirty="0" err="1"/>
                  <a:t>individual</a:t>
                </a:r>
                <a:r>
                  <a:rPr lang="fr-FR" dirty="0"/>
                  <a:t> </a:t>
                </a:r>
                <a:r>
                  <a:rPr lang="fr-FR" dirty="0" err="1"/>
                  <a:t>resistance</a:t>
                </a:r>
                <a:r>
                  <a:rPr lang="fr-FR" dirty="0"/>
                  <a:t> of </a:t>
                </a:r>
                <a:r>
                  <a:rPr lang="fr-FR" dirty="0" err="1"/>
                  <a:t>each</a:t>
                </a:r>
                <a:r>
                  <a:rPr lang="fr-FR" dirty="0"/>
                  <a:t> layer i :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𝑇h𝑖𝑐𝑘𝑛𝑒𝑠𝑠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𝐶𝑜𝑛𝑑𝑢𝑐𝑡𝑖𝑣𝑖𝑡𝑦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B361F2E-F75F-6851-52CC-CB968BD26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599" y="2119051"/>
                <a:ext cx="5076602" cy="937757"/>
              </a:xfrm>
              <a:prstGeom prst="rect">
                <a:avLst/>
              </a:prstGeom>
              <a:blipFill>
                <a:blip r:embed="rId3"/>
                <a:stretch>
                  <a:fillRect l="-360" t="-1307" b="-39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493C7C9-D359-26E7-573E-A7D2ECC660B0}"/>
              </a:ext>
            </a:extLst>
          </p:cNvPr>
          <p:cNvSpPr txBox="1"/>
          <p:nvPr/>
        </p:nvSpPr>
        <p:spPr>
          <a:xfrm>
            <a:off x="1036331" y="3221793"/>
            <a:ext cx="6236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With</a:t>
            </a:r>
            <a:r>
              <a:rPr lang="fr-FR" dirty="0"/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F0E755-7B2F-EC1D-FA56-8CE790DFF460}"/>
                  </a:ext>
                </a:extLst>
              </p:cNvPr>
              <p:cNvSpPr txBox="1"/>
              <p:nvPr/>
            </p:nvSpPr>
            <p:spPr>
              <a:xfrm>
                <a:off x="904875" y="3904254"/>
                <a:ext cx="2528667" cy="316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𝑒𝑥𝑖𝑠𝑡𝑖𝑛𝑔</m:t>
                        </m:r>
                      </m:sub>
                    </m:sSub>
                    <m:r>
                      <a:rPr lang="fr-FR" b="0" i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𝐸𝑃𝑆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F0E755-7B2F-EC1D-FA56-8CE790DFF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75" y="3904254"/>
                <a:ext cx="2528667" cy="316882"/>
              </a:xfrm>
              <a:prstGeom prst="rect">
                <a:avLst/>
              </a:prstGeom>
              <a:blipFill>
                <a:blip r:embed="rId4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C7EAE0-5463-AA7E-20AC-3A3B3AD46931}"/>
                  </a:ext>
                </a:extLst>
              </p:cNvPr>
              <p:cNvSpPr txBox="1"/>
              <p:nvPr/>
            </p:nvSpPr>
            <p:spPr>
              <a:xfrm>
                <a:off x="3100755" y="3822051"/>
                <a:ext cx="2397211" cy="481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0.25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C7EAE0-5463-AA7E-20AC-3A3B3AD46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755" y="3822051"/>
                <a:ext cx="2397211" cy="481286"/>
              </a:xfrm>
              <a:prstGeom prst="rect">
                <a:avLst/>
              </a:prstGeom>
              <a:blipFill>
                <a:blip r:embed="rId5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E363A44-F7B4-CD5F-9587-7E21C0AD0FD0}"/>
                  </a:ext>
                </a:extLst>
              </p:cNvPr>
              <p:cNvSpPr txBox="1"/>
              <p:nvPr/>
            </p:nvSpPr>
            <p:spPr>
              <a:xfrm>
                <a:off x="5555329" y="3792011"/>
                <a:ext cx="2217071" cy="541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𝑒𝑥𝑖𝑠𝑡𝑖𝑛𝑔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𝑒𝑥𝑖𝑠𝑡𝑖𝑛𝑔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E363A44-F7B4-CD5F-9587-7E21C0AD0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329" y="3792011"/>
                <a:ext cx="2217071" cy="541367"/>
              </a:xfrm>
              <a:prstGeom prst="rect">
                <a:avLst/>
              </a:prstGeom>
              <a:blipFill>
                <a:blip r:embed="rId6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3027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2573BE-AFEC-9FD3-3DC7-AB6CBFCA4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957306" cy="1072753"/>
          </a:xfrm>
        </p:spPr>
        <p:txBody>
          <a:bodyPr/>
          <a:lstStyle/>
          <a:p>
            <a:r>
              <a:rPr lang="fr-FR" dirty="0" err="1"/>
              <a:t>Adding</a:t>
            </a:r>
            <a:r>
              <a:rPr lang="fr-FR" dirty="0"/>
              <a:t> </a:t>
            </a:r>
            <a:r>
              <a:rPr lang="fr-FR" dirty="0" err="1"/>
              <a:t>external</a:t>
            </a:r>
            <a:r>
              <a:rPr lang="fr-FR" dirty="0"/>
              <a:t> </a:t>
            </a:r>
            <a:r>
              <a:rPr lang="fr-FR" dirty="0" err="1"/>
              <a:t>wall</a:t>
            </a:r>
            <a:r>
              <a:rPr lang="fr-FR" dirty="0"/>
              <a:t> insulation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28A8F3-BC97-71A2-AE5B-2DB9D847E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4C0C4A-05BC-264F-D497-A8E6F338C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50FB4D-7D4D-6067-13B0-68D25C987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25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89D8A6AE-0C8F-6E8F-DC5D-41B792130FA3}"/>
                  </a:ext>
                </a:extLst>
              </p:cNvPr>
              <p:cNvSpPr txBox="1">
                <a:spLocks noGrp="1"/>
              </p:cNvSpPr>
              <p:nvPr>
                <p:ph sz="half" idx="1"/>
              </p:nvPr>
            </p:nvSpPr>
            <p:spPr>
              <a:xfrm>
                <a:off x="900112" y="1298152"/>
                <a:ext cx="3671888" cy="369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𝑒𝑥𝑖𝑠𝑡𝑖𝑛𝑔</m:t>
                        </m:r>
                      </m:sub>
                    </m:sSub>
                    <m:r>
                      <a:rPr lang="fr-FR" b="0" i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𝐸𝑃𝑆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89D8A6AE-0C8F-6E8F-DC5D-41B792130FA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900112" y="1298152"/>
                <a:ext cx="3671888" cy="369397"/>
              </a:xfrm>
              <a:prstGeom prst="rect">
                <a:avLst/>
              </a:prstGeom>
              <a:blipFill>
                <a:blip r:embed="rId2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9">
                <a:extLst>
                  <a:ext uri="{FF2B5EF4-FFF2-40B4-BE49-F238E27FC236}">
                    <a16:creationId xmlns:a16="http://schemas.microsoft.com/office/drawing/2014/main" id="{C6623B9B-C999-40D4-5805-0D8242D87D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7695" y="1298152"/>
                <a:ext cx="4083135" cy="372153"/>
              </a:xfrm>
              <a:prstGeom prst="rect">
                <a:avLst/>
              </a:prstGeom>
              <a:noFill/>
            </p:spPr>
            <p:txBody>
              <a:bodyPr vert="horz" wrap="square" lIns="180000" tIns="45720" rIns="91440" bIns="45720" rtlCol="0">
                <a:sp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accent1"/>
                  </a:buClr>
                  <a:buSzPct val="90000"/>
                  <a:buFont typeface="Wingdings" pitchFamily="2" charset="2"/>
                  <a:buChar char="§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SzPct val="90000"/>
                  <a:buFont typeface="Wingdings" pitchFamily="2" charset="2"/>
                  <a:buChar char="§"/>
                  <a:defRPr sz="15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itchFamily="2" charset="2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𝑇h𝑖𝑐𝑘𝑛𝑒𝑠𝑠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𝐸𝑃𝑆</m:t>
                        </m:r>
                      </m:sub>
                    </m:sSub>
                    <m:r>
                      <a:rPr lang="fr-FR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i="1" smtClean="0">
                            <a:latin typeface="Cambria Math" panose="02040503050406030204" pitchFamily="18" charset="0"/>
                          </a:rPr>
                          <m:t>𝐸𝑃𝑆</m:t>
                        </m:r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𝐶𝑜𝑛𝑑𝑢𝑐𝑡𝑖𝑣𝑖𝑡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é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𝐸𝑃𝑆</m:t>
                            </m:r>
                          </m:sub>
                        </m:sSub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1" name="Content Placeholder 9">
                <a:extLst>
                  <a:ext uri="{FF2B5EF4-FFF2-40B4-BE49-F238E27FC236}">
                    <a16:creationId xmlns:a16="http://schemas.microsoft.com/office/drawing/2014/main" id="{C6623B9B-C999-40D4-5805-0D8242D87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95" y="1298152"/>
                <a:ext cx="4083135" cy="3721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82750C-8985-D5AD-1AC2-6E9CE5EFB1F3}"/>
                  </a:ext>
                </a:extLst>
              </p:cNvPr>
              <p:cNvSpPr txBox="1"/>
              <p:nvPr/>
            </p:nvSpPr>
            <p:spPr>
              <a:xfrm>
                <a:off x="904875" y="2058509"/>
                <a:ext cx="2875005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err="1"/>
                  <a:t>Conductivity</a:t>
                </a:r>
                <a:r>
                  <a:rPr lang="fr-FR" dirty="0"/>
                  <a:t> EPS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dirty="0"/>
                  <a:t> 0.036 W/(</a:t>
                </a:r>
                <a:r>
                  <a:rPr lang="en-GB" dirty="0" err="1"/>
                  <a:t>m·K</a:t>
                </a:r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82750C-8985-D5AD-1AC2-6E9CE5EFB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75" y="2058509"/>
                <a:ext cx="2875005" cy="300082"/>
              </a:xfrm>
              <a:prstGeom prst="rect">
                <a:avLst/>
              </a:prstGeom>
              <a:blipFill>
                <a:blip r:embed="rId4"/>
                <a:stretch>
                  <a:fillRect l="-424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62C53F26-6127-2CFC-D7F6-27409A9B27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875" y="2452643"/>
            <a:ext cx="6546145" cy="19257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5D45B25-8BED-FE71-6665-D0FC34011CCE}"/>
              </a:ext>
            </a:extLst>
          </p:cNvPr>
          <p:cNvSpPr txBox="1"/>
          <p:nvPr/>
        </p:nvSpPr>
        <p:spPr>
          <a:xfrm>
            <a:off x="904874" y="4529051"/>
            <a:ext cx="681397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added</a:t>
            </a:r>
            <a:r>
              <a:rPr lang="fr-FR" dirty="0"/>
              <a:t> a </a:t>
            </a:r>
            <a:r>
              <a:rPr lang="fr-FR" dirty="0" err="1"/>
              <a:t>renovated</a:t>
            </a:r>
            <a:r>
              <a:rPr lang="fr-FR" dirty="0"/>
              <a:t> version 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wall</a:t>
            </a:r>
            <a:r>
              <a:rPr lang="fr-FR" dirty="0"/>
              <a:t> in the base file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5212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FDC403-614E-9E68-E966-BB772CE76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473006" cy="1072753"/>
          </a:xfrm>
        </p:spPr>
        <p:txBody>
          <a:bodyPr/>
          <a:lstStyle/>
          <a:p>
            <a:r>
              <a:rPr lang="fr-FR"/>
              <a:t>Result from wall &amp; windows renovations Verbier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97B262-E71A-9CAB-3080-691C572F0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1075E1-E3B3-824C-043A-C510B3157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ED6F51-FAEC-4FFF-9946-578641CAD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26</a:t>
            </a:fld>
            <a:endParaRPr lang="fr-FR" dirty="0"/>
          </a:p>
        </p:txBody>
      </p:sp>
      <p:pic>
        <p:nvPicPr>
          <p:cNvPr id="14" name="Content Placeholder 8" descr="A group of cubes in different colors&#10;&#10;Description automatically generated">
            <a:extLst>
              <a:ext uri="{FF2B5EF4-FFF2-40B4-BE49-F238E27FC236}">
                <a16:creationId xmlns:a16="http://schemas.microsoft.com/office/drawing/2014/main" id="{5AF75312-283A-A959-ECDC-3A9DB5E0D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12" y="1249317"/>
            <a:ext cx="3362759" cy="2195774"/>
          </a:xfrm>
          <a:prstGeom prst="rect">
            <a:avLst/>
          </a:prstGeom>
        </p:spPr>
      </p:pic>
      <p:pic>
        <p:nvPicPr>
          <p:cNvPr id="3" name="Picture 2" descr="A chart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69CA4735-26AA-1A98-989F-8B6BD2D57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429" y="836521"/>
            <a:ext cx="5110809" cy="26085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A8736F-0072-AB4A-71C5-A80C73A0E85C}"/>
              </a:ext>
            </a:extLst>
          </p:cNvPr>
          <p:cNvSpPr txBox="1"/>
          <p:nvPr/>
        </p:nvSpPr>
        <p:spPr>
          <a:xfrm>
            <a:off x="904875" y="3676892"/>
            <a:ext cx="709941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Renovating the walls results in nearly twice the energy savings compared to renovating</a:t>
            </a:r>
            <a:br>
              <a:rPr lang="en-GB" dirty="0"/>
            </a:br>
            <a:r>
              <a:rPr lang="en-GB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the windows alone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ighlight>
                  <a:srgbClr val="FFFFFF"/>
                </a:highlight>
                <a:latin typeface="Arial" panose="020B0604020202020204" pitchFamily="34" charset="0"/>
              </a:rPr>
              <a:t>Considering 100m of total envelope surface : </a:t>
            </a:r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en-GB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15, 000 CHF Wall</a:t>
            </a:r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en-GB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10, 625 CHF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5077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FDC403-614E-9E68-E966-BB772CE76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473006" cy="487035"/>
          </a:xfrm>
        </p:spPr>
        <p:txBody>
          <a:bodyPr/>
          <a:lstStyle/>
          <a:p>
            <a:r>
              <a:rPr lang="fr-FR" dirty="0" err="1"/>
              <a:t>Result</a:t>
            </a:r>
            <a:r>
              <a:rPr lang="fr-FR" dirty="0"/>
              <a:t> </a:t>
            </a:r>
            <a:r>
              <a:rPr lang="fr-FR" dirty="0" err="1"/>
              <a:t>wall</a:t>
            </a:r>
            <a:r>
              <a:rPr lang="fr-FR" dirty="0"/>
              <a:t> &amp; </a:t>
            </a:r>
            <a:r>
              <a:rPr lang="fr-FR" dirty="0" err="1"/>
              <a:t>windows</a:t>
            </a:r>
            <a:r>
              <a:rPr lang="fr-FR" dirty="0"/>
              <a:t> </a:t>
            </a:r>
            <a:r>
              <a:rPr lang="fr-FR" dirty="0" err="1"/>
              <a:t>renovations</a:t>
            </a:r>
            <a:r>
              <a:rPr lang="fr-FR" dirty="0"/>
              <a:t> Martigny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97B262-E71A-9CAB-3080-691C572F0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1075E1-E3B3-824C-043A-C510B3157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ED6F51-FAEC-4FFF-9946-578641CAD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27</a:t>
            </a:fld>
            <a:endParaRPr lang="fr-FR" dirty="0"/>
          </a:p>
        </p:txBody>
      </p:sp>
      <p:pic>
        <p:nvPicPr>
          <p:cNvPr id="3" name="Picture 2" descr="A group of colorful cubes&#10;&#10;Description automatically generated">
            <a:extLst>
              <a:ext uri="{FF2B5EF4-FFF2-40B4-BE49-F238E27FC236}">
                <a16:creationId xmlns:a16="http://schemas.microsoft.com/office/drawing/2014/main" id="{BAC7F58F-F594-D10A-01FD-64CF5BB79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0867" y="-238576"/>
            <a:ext cx="5520220" cy="3604527"/>
          </a:xfrm>
          <a:prstGeom prst="rect">
            <a:avLst/>
          </a:prstGeom>
        </p:spPr>
      </p:pic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DFE5CD54-CE47-1ACC-CFF9-FCA6F4209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148" y="2317666"/>
            <a:ext cx="7138460" cy="23043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7D7EB5-4376-B0B0-C8B2-E7CA5C8FA08A}"/>
              </a:ext>
            </a:extLst>
          </p:cNvPr>
          <p:cNvSpPr txBox="1"/>
          <p:nvPr/>
        </p:nvSpPr>
        <p:spPr>
          <a:xfrm>
            <a:off x="4940458" y="825868"/>
            <a:ext cx="4046823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Renovating the walls</a:t>
            </a:r>
            <a:r>
              <a:rPr lang="en-GB" dirty="0">
                <a:highlight>
                  <a:srgbClr val="FFFFFF"/>
                </a:highlight>
                <a:latin typeface="Arial" panose="020B0604020202020204" pitchFamily="34" charset="0"/>
              </a:rPr>
              <a:t> are similar</a:t>
            </a:r>
            <a:br>
              <a:rPr lang="en-GB" dirty="0"/>
            </a:br>
            <a:r>
              <a:rPr lang="en-GB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to the windows alone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ighlight>
                  <a:srgbClr val="FFFFFF"/>
                </a:highlight>
                <a:latin typeface="Arial" panose="020B0604020202020204" pitchFamily="34" charset="0"/>
              </a:rPr>
              <a:t>Considering 100m of total envelope surface : </a:t>
            </a:r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en-GB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15, 000 CHF Wall</a:t>
            </a:r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en-GB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10, 625 CHF Window</a:t>
            </a:r>
          </a:p>
        </p:txBody>
      </p:sp>
    </p:spTree>
    <p:extLst>
      <p:ext uri="{BB962C8B-B14F-4D97-AF65-F5344CB8AC3E}">
        <p14:creationId xmlns:p14="http://schemas.microsoft.com/office/powerpoint/2010/main" val="3548794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sun and a red square&#10;&#10;Description automatically generated">
            <a:extLst>
              <a:ext uri="{FF2B5EF4-FFF2-40B4-BE49-F238E27FC236}">
                <a16:creationId xmlns:a16="http://schemas.microsoft.com/office/drawing/2014/main" id="{623FFD9E-86BB-A25D-0F47-D138E5A48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517" y="1959706"/>
            <a:ext cx="4234378" cy="282497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2FAA493-E689-A6D8-4098-64253554D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357676" cy="1072753"/>
          </a:xfrm>
        </p:spPr>
        <p:txBody>
          <a:bodyPr/>
          <a:lstStyle/>
          <a:p>
            <a:r>
              <a:rPr lang="fr-FR" dirty="0" err="1"/>
              <a:t>Renovation</a:t>
            </a:r>
            <a:r>
              <a:rPr lang="fr-FR" dirty="0"/>
              <a:t> scenario: PV  </a:t>
            </a:r>
            <a:r>
              <a:rPr lang="fr-FR" dirty="0" err="1"/>
              <a:t>integration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DE5031-E5F6-9EAA-745D-6F9BD1528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3E1D59-6122-F256-C9D5-0CBC9D635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E2959D-7778-7E96-08D8-208CE02BA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9EDF3-0C3D-F8FC-FF7C-980315A322AA}"/>
              </a:ext>
            </a:extLst>
          </p:cNvPr>
          <p:cNvSpPr txBox="1"/>
          <p:nvPr/>
        </p:nvSpPr>
        <p:spPr>
          <a:xfrm>
            <a:off x="904875" y="787400"/>
            <a:ext cx="628332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700" dirty="0" err="1"/>
              <a:t>Calculating</a:t>
            </a:r>
            <a:r>
              <a:rPr lang="fr-FR" sz="1700" dirty="0"/>
              <a:t> the </a:t>
            </a:r>
            <a:r>
              <a:rPr lang="fr-FR" sz="1700" dirty="0" err="1"/>
              <a:t>azimuthal</a:t>
            </a:r>
            <a:r>
              <a:rPr lang="fr-FR" sz="1700" dirty="0"/>
              <a:t> angle of the roof </a:t>
            </a:r>
            <a:r>
              <a:rPr lang="fr-FR" sz="1700" dirty="0" err="1"/>
              <a:t>elements</a:t>
            </a:r>
            <a:endParaRPr lang="en-GB" sz="17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93A500-4817-383F-3E58-E0DFAD918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5825" y="1367338"/>
            <a:ext cx="7847013" cy="3417347"/>
          </a:xfrm>
        </p:spPr>
        <p:txBody>
          <a:bodyPr>
            <a:normAutofit lnSpcReduction="10000"/>
          </a:bodyPr>
          <a:lstStyle/>
          <a:p>
            <a:r>
              <a:rPr lang="fr-FR" dirty="0"/>
              <a:t>I </a:t>
            </a:r>
            <a:r>
              <a:rPr lang="fr-FR" dirty="0" err="1"/>
              <a:t>calculated</a:t>
            </a:r>
            <a:r>
              <a:rPr lang="fr-FR" dirty="0"/>
              <a:t> the orientation of </a:t>
            </a:r>
            <a:r>
              <a:rPr lang="fr-FR" dirty="0" err="1"/>
              <a:t>each</a:t>
            </a:r>
            <a:r>
              <a:rPr lang="fr-FR" dirty="0"/>
              <a:t> roof </a:t>
            </a:r>
            <a:r>
              <a:rPr lang="fr-FR" dirty="0" err="1"/>
              <a:t>geometrical</a:t>
            </a:r>
            <a:r>
              <a:rPr lang="fr-FR" dirty="0"/>
              <a:t> </a:t>
            </a:r>
            <a:r>
              <a:rPr lang="fr-FR" dirty="0" err="1"/>
              <a:t>element</a:t>
            </a:r>
            <a:endParaRPr lang="fr-FR" dirty="0"/>
          </a:p>
          <a:p>
            <a:r>
              <a:rPr lang="en-GB" dirty="0"/>
              <a:t>Project the normal of the geometrical element</a:t>
            </a:r>
          </a:p>
          <a:p>
            <a:r>
              <a:rPr lang="en-GB" dirty="0"/>
              <a:t>Calculate the azimuthal angle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North : don’t add panels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South : add solar panels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Note: range easily modulable to restrict range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9518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A8265E-8A79-1B41-1729-C88997A5E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5174192" cy="1072753"/>
          </a:xfrm>
        </p:spPr>
        <p:txBody>
          <a:bodyPr/>
          <a:lstStyle/>
          <a:p>
            <a:r>
              <a:rPr lang="fr-FR" dirty="0" err="1"/>
              <a:t>Result</a:t>
            </a:r>
            <a:r>
              <a:rPr lang="fr-FR" dirty="0"/>
              <a:t> : PV </a:t>
            </a:r>
            <a:r>
              <a:rPr lang="fr-FR" dirty="0" err="1"/>
              <a:t>integration</a:t>
            </a:r>
            <a:r>
              <a:rPr lang="fr-FR" dirty="0"/>
              <a:t>  Verbier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EECEB3-CC9B-1190-AA57-D07AD5520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2475F3-B641-FB5F-07DD-03E08F8BB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425AE3-C4C7-275E-3CDA-DAB069266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66A272-CB29-C973-EB33-EA923CD6AF2F}"/>
              </a:ext>
            </a:extLst>
          </p:cNvPr>
          <p:cNvSpPr txBox="1"/>
          <p:nvPr/>
        </p:nvSpPr>
        <p:spPr>
          <a:xfrm>
            <a:off x="770922" y="1504750"/>
            <a:ext cx="32432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/>
              <a:t>~ 5 </a:t>
            </a:r>
            <a:r>
              <a:rPr lang="fr-FR" sz="1500" dirty="0" err="1"/>
              <a:t>years</a:t>
            </a:r>
            <a:r>
              <a:rPr lang="fr-FR" sz="1500" dirty="0"/>
              <a:t> to </a:t>
            </a:r>
            <a:r>
              <a:rPr lang="fr-FR" sz="1500" dirty="0" err="1"/>
              <a:t>repay</a:t>
            </a:r>
            <a:r>
              <a:rPr lang="fr-FR" sz="1500" dirty="0"/>
              <a:t> </a:t>
            </a:r>
            <a:r>
              <a:rPr lang="fr-FR" sz="1500" dirty="0" err="1"/>
              <a:t>solar</a:t>
            </a:r>
            <a:r>
              <a:rPr lang="fr-FR" sz="1500" dirty="0"/>
              <a:t> panels</a:t>
            </a:r>
            <a:endParaRPr lang="en-GB" sz="1500" dirty="0"/>
          </a:p>
        </p:txBody>
      </p:sp>
      <p:pic>
        <p:nvPicPr>
          <p:cNvPr id="9" name="Content Placeholder 8" descr="A group of houses in different colors&#10;&#10;Description automatically generated">
            <a:extLst>
              <a:ext uri="{FF2B5EF4-FFF2-40B4-BE49-F238E27FC236}">
                <a16:creationId xmlns:a16="http://schemas.microsoft.com/office/drawing/2014/main" id="{81B3BFEE-2051-A46C-6CDF-A0708D43A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0" y="-4581"/>
            <a:ext cx="4308593" cy="2813372"/>
          </a:xfrm>
          <a:prstGeom prst="rect">
            <a:avLst/>
          </a:prstGeom>
        </p:spPr>
      </p:pic>
      <p:pic>
        <p:nvPicPr>
          <p:cNvPr id="13" name="Content Placeholder 12" descr="A table with numbers and letters&#10;&#10;Description automatically generated with medium confidence">
            <a:extLst>
              <a:ext uri="{FF2B5EF4-FFF2-40B4-BE49-F238E27FC236}">
                <a16:creationId xmlns:a16="http://schemas.microsoft.com/office/drawing/2014/main" id="{9345EEAC-D788-ABA1-C664-C1EEE3E9FD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04875" y="2750432"/>
            <a:ext cx="8017933" cy="2252218"/>
          </a:xfr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F63ED923-F810-C682-5254-FE11A8AF3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482" y="846535"/>
            <a:ext cx="1540062" cy="143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241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16EC98-7717-3DC6-EA29-9AA22F026013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CH" dirty="0"/>
              <a:t>William Oh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215D1-923F-1734-202E-5F98D729C89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5B6DB-F8E7-E1B4-A9F4-C9B5750BB27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1B8B558-A0CD-D513-B5CF-E2CBC1D32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4" y="131032"/>
            <a:ext cx="7089055" cy="1072753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DATABASES FOR CITYSIM SIMULATION</a:t>
            </a:r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969AFC-781E-A7CC-1ADE-8E800CF98926}"/>
              </a:ext>
            </a:extLst>
          </p:cNvPr>
          <p:cNvSpPr/>
          <p:nvPr/>
        </p:nvSpPr>
        <p:spPr>
          <a:xfrm>
            <a:off x="1223529" y="811149"/>
            <a:ext cx="1630837" cy="78527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>
                <a:solidFill>
                  <a:sysClr val="windowText" lastClr="000000"/>
                </a:solidFill>
              </a:rPr>
              <a:t>Swiss</a:t>
            </a:r>
            <a:r>
              <a:rPr lang="fr-FR" sz="1600" dirty="0">
                <a:solidFill>
                  <a:sysClr val="windowText" lastClr="000000"/>
                </a:solidFill>
              </a:rPr>
              <a:t> building 3D</a:t>
            </a:r>
            <a:endParaRPr lang="en-GB" sz="1600" dirty="0">
              <a:solidFill>
                <a:sysClr val="windowText" lastClr="000000"/>
              </a:solidFill>
            </a:endParaRPr>
          </a:p>
        </p:txBody>
      </p:sp>
      <p:pic>
        <p:nvPicPr>
          <p:cNvPr id="9" name="Content Placeholder 8" descr="A map of a city&#10;&#10;Description automatically generated">
            <a:extLst>
              <a:ext uri="{FF2B5EF4-FFF2-40B4-BE49-F238E27FC236}">
                <a16:creationId xmlns:a16="http://schemas.microsoft.com/office/drawing/2014/main" id="{AB0FC817-D483-2E44-0978-5E4EFD71B8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72" r="9926"/>
          <a:stretch/>
        </p:blipFill>
        <p:spPr>
          <a:xfrm>
            <a:off x="754046" y="2050594"/>
            <a:ext cx="2575992" cy="1496487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159808B-EF15-97BC-0D49-2D4CCB9CEC7E}"/>
              </a:ext>
            </a:extLst>
          </p:cNvPr>
          <p:cNvSpPr/>
          <p:nvPr/>
        </p:nvSpPr>
        <p:spPr>
          <a:xfrm>
            <a:off x="3890574" y="800414"/>
            <a:ext cx="1630837" cy="78527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>
                    <a:lumMod val="50000"/>
                  </a:schemeClr>
                </a:solidFill>
              </a:rPr>
              <a:t>National MO</a:t>
            </a:r>
            <a:endParaRPr lang="en-GB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1" name="Content Placeholder 11" descr="A screenshot of a map&#10;&#10;Description automatically generated">
            <a:extLst>
              <a:ext uri="{FF2B5EF4-FFF2-40B4-BE49-F238E27FC236}">
                <a16:creationId xmlns:a16="http://schemas.microsoft.com/office/drawing/2014/main" id="{294807A1-2A65-B400-BE54-6064787D41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3"/>
          <a:stretch/>
        </p:blipFill>
        <p:spPr>
          <a:xfrm>
            <a:off x="3673960" y="2050594"/>
            <a:ext cx="2133405" cy="1507133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2550538-753C-D1ED-2F0D-DCCB582A8C9A}"/>
              </a:ext>
            </a:extLst>
          </p:cNvPr>
          <p:cNvSpPr/>
          <p:nvPr/>
        </p:nvSpPr>
        <p:spPr>
          <a:xfrm>
            <a:off x="6751367" y="811149"/>
            <a:ext cx="1630837" cy="78527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>
                    <a:lumMod val="50000"/>
                  </a:schemeClr>
                </a:solidFill>
              </a:rPr>
              <a:t>RegBL</a:t>
            </a:r>
            <a:endParaRPr lang="en-GB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3" name="Content Placeholder 12" descr="A screenshot of a computer">
            <a:extLst>
              <a:ext uri="{FF2B5EF4-FFF2-40B4-BE49-F238E27FC236}">
                <a16:creationId xmlns:a16="http://schemas.microsoft.com/office/drawing/2014/main" id="{02767FF7-C092-F26C-0C43-E78E81155F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19" r="7284" b="6899"/>
          <a:stretch/>
        </p:blipFill>
        <p:spPr>
          <a:xfrm>
            <a:off x="6316410" y="2005671"/>
            <a:ext cx="2535455" cy="15863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571CA0E-F8B0-728B-C49D-3F1FD6F1B2B5}"/>
              </a:ext>
            </a:extLst>
          </p:cNvPr>
          <p:cNvSpPr txBox="1"/>
          <p:nvPr/>
        </p:nvSpPr>
        <p:spPr>
          <a:xfrm>
            <a:off x="882975" y="3649407"/>
            <a:ext cx="24470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n-lt"/>
              </a:rPr>
              <a:t>Vector data of 3D buildings</a:t>
            </a:r>
          </a:p>
          <a:p>
            <a:endParaRPr lang="en-GB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Digital aerial photos</a:t>
            </a:r>
          </a:p>
          <a:p>
            <a:endParaRPr lang="en-GB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Photogrammetric methods</a:t>
            </a:r>
            <a:r>
              <a:rPr lang="en-GB" dirty="0">
                <a:solidFill>
                  <a:schemeClr val="bg1"/>
                </a:solidFill>
              </a:rPr>
              <a:t> for the </a:t>
            </a:r>
            <a:endParaRPr lang="en-GB" b="0" i="0" dirty="0">
              <a:solidFill>
                <a:schemeClr val="tx1">
                  <a:lumMod val="50000"/>
                </a:schemeClr>
              </a:solidFill>
              <a:effectLst/>
              <a:latin typeface="Google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bg1"/>
                </a:solidFill>
                <a:effectLst/>
                <a:latin typeface="Google Sans"/>
              </a:rPr>
              <a:t>extraction</a:t>
            </a:r>
            <a:endParaRPr lang="en-GB" dirty="0">
              <a:solidFill>
                <a:schemeClr val="bg1"/>
              </a:solidFill>
              <a:latin typeface="+mn-lt"/>
            </a:endParaRPr>
          </a:p>
          <a:p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C1645E-874C-6266-193E-DAF70B29CDBC}"/>
              </a:ext>
            </a:extLst>
          </p:cNvPr>
          <p:cNvSpPr txBox="1"/>
          <p:nvPr/>
        </p:nvSpPr>
        <p:spPr>
          <a:xfrm>
            <a:off x="3563565" y="3649407"/>
            <a:ext cx="244706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Official mensuration of buildings</a:t>
            </a:r>
          </a:p>
          <a:p>
            <a:endParaRPr lang="en-GB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EGID number</a:t>
            </a:r>
            <a:endParaRPr lang="en-GB" b="0" i="0" dirty="0">
              <a:solidFill>
                <a:schemeClr val="tx1">
                  <a:lumMod val="50000"/>
                </a:schemeClr>
              </a:solidFill>
              <a:effectLst/>
              <a:latin typeface="Google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bg1"/>
                </a:solidFill>
                <a:effectLst/>
                <a:latin typeface="Google Sans"/>
              </a:rPr>
              <a:t>extraction</a:t>
            </a:r>
            <a:endParaRPr lang="en-GB" dirty="0">
              <a:solidFill>
                <a:schemeClr val="bg1"/>
              </a:solidFill>
              <a:latin typeface="+mn-lt"/>
            </a:endParaRPr>
          </a:p>
          <a:p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93A612-F14D-28E7-B5EF-CD9837139823}"/>
              </a:ext>
            </a:extLst>
          </p:cNvPr>
          <p:cNvSpPr txBox="1"/>
          <p:nvPr/>
        </p:nvSpPr>
        <p:spPr>
          <a:xfrm>
            <a:off x="6360605" y="3804672"/>
            <a:ext cx="244706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chemeClr val="tx1">
                    <a:lumMod val="50000"/>
                  </a:schemeClr>
                </a:solidFill>
                <a:effectLst/>
              </a:rPr>
              <a:t>Information</a:t>
            </a:r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 about:</a:t>
            </a:r>
          </a:p>
          <a:p>
            <a:endParaRPr lang="en-GB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GB" b="0" i="0" dirty="0">
                <a:solidFill>
                  <a:schemeClr val="tx1">
                    <a:lumMod val="50000"/>
                  </a:schemeClr>
                </a:solidFill>
                <a:effectLst/>
              </a:rPr>
              <a:t>Creation date, renovation, solar panels, heating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bg1"/>
                </a:solidFill>
                <a:effectLst/>
                <a:latin typeface="Google Sans"/>
              </a:rPr>
              <a:t>extraction</a:t>
            </a:r>
            <a:endParaRPr lang="en-GB" dirty="0">
              <a:solidFill>
                <a:schemeClr val="bg1"/>
              </a:solidFill>
              <a:latin typeface="+mn-lt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31384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A8265E-8A79-1B41-1729-C88997A5E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6384925" cy="1072753"/>
          </a:xfrm>
        </p:spPr>
        <p:txBody>
          <a:bodyPr/>
          <a:lstStyle/>
          <a:p>
            <a:r>
              <a:rPr lang="fr-FR" dirty="0" err="1"/>
              <a:t>Result</a:t>
            </a:r>
            <a:r>
              <a:rPr lang="fr-FR" dirty="0"/>
              <a:t> : PV </a:t>
            </a:r>
            <a:r>
              <a:rPr lang="fr-FR" dirty="0" err="1"/>
              <a:t>integration</a:t>
            </a:r>
            <a:r>
              <a:rPr lang="fr-FR" dirty="0"/>
              <a:t>  Martigny 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EECEB3-CC9B-1190-AA57-D07AD5520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2475F3-B641-FB5F-07DD-03E08F8BB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425AE3-C4C7-275E-3CDA-DAB069266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30</a:t>
            </a:fld>
            <a:endParaRPr lang="fr-FR" dirty="0"/>
          </a:p>
        </p:txBody>
      </p:sp>
      <p:pic>
        <p:nvPicPr>
          <p:cNvPr id="10" name="Content Placeholder 9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0F5D5E23-45DF-B02A-0322-7C217B6C87C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31322" y="3041596"/>
            <a:ext cx="8444079" cy="1711059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D6C2E5-DC13-F93C-562A-21DF8BA8D558}"/>
              </a:ext>
            </a:extLst>
          </p:cNvPr>
          <p:cNvSpPr txBox="1"/>
          <p:nvPr/>
        </p:nvSpPr>
        <p:spPr>
          <a:xfrm>
            <a:off x="393812" y="1042202"/>
            <a:ext cx="36970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 err="1"/>
              <a:t>Payback</a:t>
            </a:r>
            <a:r>
              <a:rPr lang="fr-FR" sz="1500" dirty="0"/>
              <a:t> time </a:t>
            </a:r>
            <a:r>
              <a:rPr lang="fr-FR" sz="1500" dirty="0" err="1"/>
              <a:t>slightly</a:t>
            </a:r>
            <a:r>
              <a:rPr lang="fr-FR" sz="1500" dirty="0"/>
              <a:t> longer </a:t>
            </a:r>
            <a:r>
              <a:rPr lang="fr-FR" sz="1500" dirty="0" err="1"/>
              <a:t>than</a:t>
            </a:r>
            <a:r>
              <a:rPr lang="fr-FR" sz="1500" dirty="0"/>
              <a:t> Verbier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6BFF96-A8FE-871E-D050-A9BB8A7A905A}"/>
              </a:ext>
            </a:extLst>
          </p:cNvPr>
          <p:cNvSpPr txBox="1"/>
          <p:nvPr/>
        </p:nvSpPr>
        <p:spPr>
          <a:xfrm>
            <a:off x="387381" y="1515458"/>
            <a:ext cx="388434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500" dirty="0" err="1"/>
              <a:t>Lower</a:t>
            </a:r>
            <a:r>
              <a:rPr lang="fr-FR" sz="1500" dirty="0"/>
              <a:t> </a:t>
            </a:r>
            <a:r>
              <a:rPr lang="fr-FR" sz="1500" dirty="0" err="1"/>
              <a:t>heating</a:t>
            </a:r>
            <a:r>
              <a:rPr lang="fr-FR" sz="1500" dirty="0"/>
              <a:t> </a:t>
            </a:r>
            <a:r>
              <a:rPr lang="fr-FR" sz="1500" dirty="0" err="1"/>
              <a:t>needs</a:t>
            </a:r>
            <a:endParaRPr lang="fr-FR" sz="15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500" dirty="0" err="1"/>
              <a:t>Better</a:t>
            </a:r>
            <a:r>
              <a:rPr lang="fr-FR" sz="1500" dirty="0"/>
              <a:t> to use </a:t>
            </a:r>
            <a:r>
              <a:rPr lang="fr-FR" sz="1500" dirty="0" err="1"/>
              <a:t>solar</a:t>
            </a:r>
            <a:r>
              <a:rPr lang="fr-FR" sz="1500" dirty="0"/>
              <a:t> </a:t>
            </a:r>
            <a:r>
              <a:rPr lang="fr-FR" sz="1500" dirty="0" err="1"/>
              <a:t>energy</a:t>
            </a:r>
            <a:r>
              <a:rPr lang="fr-FR" sz="1500" dirty="0"/>
              <a:t> for </a:t>
            </a:r>
            <a:r>
              <a:rPr lang="fr-FR" sz="1500" dirty="0" err="1"/>
              <a:t>heating</a:t>
            </a:r>
            <a:endParaRPr lang="fr-FR" sz="15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500" dirty="0"/>
              <a:t>29.66 cts </a:t>
            </a:r>
            <a:r>
              <a:rPr lang="fr-FR" sz="1500" dirty="0" err="1"/>
              <a:t>elec</a:t>
            </a:r>
            <a:r>
              <a:rPr lang="fr-FR" sz="1500" dirty="0"/>
              <a:t> </a:t>
            </a:r>
            <a:r>
              <a:rPr lang="fr-FR" sz="1500" dirty="0" err="1"/>
              <a:t>imported</a:t>
            </a:r>
            <a:endParaRPr lang="fr-FR" sz="15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500" dirty="0"/>
              <a:t>16.9cts </a:t>
            </a:r>
            <a:r>
              <a:rPr lang="fr-FR" sz="1500" dirty="0" err="1"/>
              <a:t>reinjected</a:t>
            </a:r>
            <a:endParaRPr lang="fr-FR" sz="15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500" dirty="0" err="1"/>
              <a:t>Geometry</a:t>
            </a:r>
            <a:endParaRPr lang="fr-FR" sz="1500" dirty="0"/>
          </a:p>
        </p:txBody>
      </p:sp>
      <p:pic>
        <p:nvPicPr>
          <p:cNvPr id="17" name="Picture 16" descr="A group of boxes with different colors&#10;&#10;Description automatically generated">
            <a:extLst>
              <a:ext uri="{FF2B5EF4-FFF2-40B4-BE49-F238E27FC236}">
                <a16:creationId xmlns:a16="http://schemas.microsoft.com/office/drawing/2014/main" id="{A627E336-5C9E-7D01-1E00-D97345D0F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720" y="471020"/>
            <a:ext cx="4150221" cy="2709961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52C60A04-1D8D-D73D-EB76-759EAC66A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7074" y="1292761"/>
            <a:ext cx="1396633" cy="130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73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EB67D612-CC48-5FB1-F188-C51E26B8BB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109915" y="904006"/>
            <a:ext cx="5777704" cy="354326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C58676E-644E-D8A2-C185-6507A350A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5064"/>
            <a:ext cx="7477125" cy="1072753"/>
          </a:xfrm>
        </p:spPr>
        <p:txBody>
          <a:bodyPr>
            <a:normAutofit/>
          </a:bodyPr>
          <a:lstStyle/>
          <a:p>
            <a:r>
              <a:rPr lang="fr-FR" dirty="0"/>
              <a:t>Information visible in QGIS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CA73B4-8739-95BC-91E6-CCCA7EDF2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86E9F-5841-CF64-DBBC-F64F995E2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CEBF4D-E5F2-008D-8FE9-056728654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F3DABA-019C-C39C-C9EA-E1CB881D0B56}"/>
              </a:ext>
            </a:extLst>
          </p:cNvPr>
          <p:cNvSpPr txBox="1"/>
          <p:nvPr/>
        </p:nvSpPr>
        <p:spPr>
          <a:xfrm>
            <a:off x="655636" y="1798473"/>
            <a:ext cx="219789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Quick visualisation of building </a:t>
            </a:r>
            <a:r>
              <a:rPr lang="fr-FR" dirty="0" err="1"/>
              <a:t>potential</a:t>
            </a:r>
            <a:r>
              <a:rPr lang="fr-FR" dirty="0"/>
              <a:t> </a:t>
            </a:r>
            <a:r>
              <a:rPr lang="fr-FR" dirty="0" err="1"/>
              <a:t>attributes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Colored</a:t>
            </a:r>
            <a:r>
              <a:rPr lang="en-GB" dirty="0"/>
              <a:t> maps giving key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Modulable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Interactive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79618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A8265E-8A79-1B41-1729-C88997A5E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6384925" cy="529368"/>
          </a:xfrm>
        </p:spPr>
        <p:txBody>
          <a:bodyPr/>
          <a:lstStyle/>
          <a:p>
            <a:r>
              <a:rPr lang="fr-FR" dirty="0" err="1"/>
              <a:t>Renovation</a:t>
            </a:r>
            <a:r>
              <a:rPr lang="fr-FR" dirty="0"/>
              <a:t> scenario: </a:t>
            </a:r>
            <a:r>
              <a:rPr lang="fr-FR" dirty="0" err="1"/>
              <a:t>climate</a:t>
            </a:r>
            <a:r>
              <a:rPr lang="fr-FR" dirty="0"/>
              <a:t> change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EECEB3-CC9B-1190-AA57-D07AD5520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2475F3-B641-FB5F-07DD-03E08F8BB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425AE3-C4C7-275E-3CDA-DAB069266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A26C8-C797-0D1D-9EAB-90018740A7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4875" y="1677650"/>
            <a:ext cx="5351992" cy="3227089"/>
          </a:xfrm>
        </p:spPr>
        <p:txBody>
          <a:bodyPr>
            <a:normAutofit/>
          </a:bodyPr>
          <a:lstStyle/>
          <a:p>
            <a:r>
              <a:rPr lang="en-GB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RCP2.6  (2050) : Most optimistic scenario. </a:t>
            </a:r>
            <a:r>
              <a:rPr lang="en-GB" dirty="0">
                <a:highlight>
                  <a:srgbClr val="FFFFFF"/>
                </a:highlight>
              </a:rPr>
              <a:t>Radiative forcing of 2.6 in 2100.</a:t>
            </a:r>
            <a:endParaRPr lang="en-GB" b="0" i="0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endParaRPr lang="en-GB" dirty="0">
              <a:highlight>
                <a:srgbClr val="FFFFFF"/>
              </a:highlight>
            </a:endParaRPr>
          </a:p>
          <a:p>
            <a:r>
              <a:rPr lang="en-GB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RCP4.5 (2050) : Stabilisation where global emission peak around 2040 then decline.</a:t>
            </a:r>
            <a:br>
              <a:rPr lang="en-GB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en-GB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Radiative forcing of 4.5 in 2100.</a:t>
            </a:r>
          </a:p>
          <a:p>
            <a:endParaRPr lang="en-GB" dirty="0">
              <a:highlight>
                <a:srgbClr val="FFFFFF"/>
              </a:highlight>
            </a:endParaRPr>
          </a:p>
          <a:p>
            <a:r>
              <a:rPr lang="en-GB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RCP8.5 (2050): Most pessimistic. No change in current emission trends.</a:t>
            </a:r>
            <a:br>
              <a:rPr lang="en-GB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en-GB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Radiative forcing of 8.5 in 2100.</a:t>
            </a:r>
          </a:p>
          <a:p>
            <a:endParaRPr lang="en-GB" b="0" i="0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95FED43B-6414-1B22-38E0-495474BA24F8}"/>
              </a:ext>
            </a:extLst>
          </p:cNvPr>
          <p:cNvSpPr txBox="1">
            <a:spLocks/>
          </p:cNvSpPr>
          <p:nvPr/>
        </p:nvSpPr>
        <p:spPr>
          <a:xfrm>
            <a:off x="904874" y="835556"/>
            <a:ext cx="6384925" cy="529368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000" spc="-70" baseline="0">
                <a:solidFill>
                  <a:schemeClr val="tx1"/>
                </a:solidFill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fr-FR" dirty="0" err="1"/>
              <a:t>Three</a:t>
            </a:r>
            <a:r>
              <a:rPr lang="fr-FR" dirty="0"/>
              <a:t> scenarios </a:t>
            </a:r>
            <a:r>
              <a:rPr lang="fr-FR" dirty="0" err="1"/>
              <a:t>examined</a:t>
            </a:r>
            <a:r>
              <a:rPr lang="fr-FR" dirty="0"/>
              <a:t>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9524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table with numbers and a number on it&#10;&#10;Description automatically generated">
            <a:extLst>
              <a:ext uri="{FF2B5EF4-FFF2-40B4-BE49-F238E27FC236}">
                <a16:creationId xmlns:a16="http://schemas.microsoft.com/office/drawing/2014/main" id="{3059E072-1CF4-7A1E-F393-45E19E3ECD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42161" y="792408"/>
            <a:ext cx="6269371" cy="2829103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5AEA153-FEF1-5912-9E3B-FC1B3F2D7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4" y="131032"/>
            <a:ext cx="7502525" cy="1072753"/>
          </a:xfrm>
        </p:spPr>
        <p:txBody>
          <a:bodyPr/>
          <a:lstStyle/>
          <a:p>
            <a:r>
              <a:rPr lang="fr-FR" dirty="0" err="1"/>
              <a:t>Renovation</a:t>
            </a:r>
            <a:r>
              <a:rPr lang="fr-FR" dirty="0"/>
              <a:t> scenario: </a:t>
            </a:r>
            <a:r>
              <a:rPr lang="fr-FR" dirty="0" err="1"/>
              <a:t>climate</a:t>
            </a:r>
            <a:r>
              <a:rPr lang="fr-FR" dirty="0"/>
              <a:t> change  Verbier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2AA528-0A87-5C10-CB48-3073F089C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76B2-2F03-21A1-3808-C5AF60524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2342D7-A2B9-CD5E-1DA5-707036C76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33</a:t>
            </a:fld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FB4C92-9C31-847E-94AD-2D7D988C9026}"/>
              </a:ext>
            </a:extLst>
          </p:cNvPr>
          <p:cNvSpPr txBox="1"/>
          <p:nvPr/>
        </p:nvSpPr>
        <p:spPr>
          <a:xfrm>
            <a:off x="1342162" y="3831911"/>
            <a:ext cx="51348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Very </a:t>
            </a:r>
            <a:r>
              <a:rPr lang="fr-FR" dirty="0" err="1"/>
              <a:t>slight</a:t>
            </a:r>
            <a:r>
              <a:rPr lang="fr-FR" dirty="0"/>
              <a:t> </a:t>
            </a:r>
            <a:r>
              <a:rPr lang="fr-FR" dirty="0" err="1"/>
              <a:t>increase</a:t>
            </a:r>
            <a:r>
              <a:rPr lang="fr-FR" dirty="0"/>
              <a:t> in </a:t>
            </a:r>
            <a:r>
              <a:rPr lang="fr-FR" dirty="0" err="1"/>
              <a:t>solar</a:t>
            </a:r>
            <a:r>
              <a:rPr lang="fr-FR" dirty="0"/>
              <a:t> panel 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Best scenario: at </a:t>
            </a:r>
            <a:r>
              <a:rPr lang="fr-FR" dirty="0" err="1"/>
              <a:t>most</a:t>
            </a:r>
            <a:r>
              <a:rPr lang="fr-FR" dirty="0"/>
              <a:t> 15% </a:t>
            </a:r>
            <a:r>
              <a:rPr lang="fr-FR" dirty="0" err="1"/>
              <a:t>reduction</a:t>
            </a:r>
            <a:r>
              <a:rPr lang="fr-FR" dirty="0"/>
              <a:t> in </a:t>
            </a:r>
            <a:r>
              <a:rPr lang="fr-FR" dirty="0" err="1"/>
              <a:t>heating</a:t>
            </a:r>
            <a:r>
              <a:rPr lang="fr-FR" dirty="0"/>
              <a:t> </a:t>
            </a:r>
            <a:r>
              <a:rPr lang="fr-FR" dirty="0" err="1"/>
              <a:t>needs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Worst</a:t>
            </a:r>
            <a:r>
              <a:rPr lang="fr-FR" dirty="0"/>
              <a:t> case scenario : at </a:t>
            </a:r>
            <a:r>
              <a:rPr lang="fr-FR" dirty="0" err="1"/>
              <a:t>most</a:t>
            </a:r>
            <a:r>
              <a:rPr lang="fr-FR" dirty="0"/>
              <a:t> 35% </a:t>
            </a:r>
            <a:r>
              <a:rPr lang="fr-FR" dirty="0" err="1"/>
              <a:t>reduction</a:t>
            </a:r>
            <a:r>
              <a:rPr lang="fr-FR" dirty="0"/>
              <a:t> in </a:t>
            </a:r>
            <a:r>
              <a:rPr lang="fr-FR" dirty="0" err="1"/>
              <a:t>heating</a:t>
            </a:r>
            <a:r>
              <a:rPr lang="fr-FR" dirty="0"/>
              <a:t> </a:t>
            </a:r>
            <a:r>
              <a:rPr lang="fr-FR" dirty="0" err="1"/>
              <a:t>need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18261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AEA153-FEF1-5912-9E3B-FC1B3F2D7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4" y="131032"/>
            <a:ext cx="7502525" cy="1072753"/>
          </a:xfrm>
        </p:spPr>
        <p:txBody>
          <a:bodyPr/>
          <a:lstStyle/>
          <a:p>
            <a:r>
              <a:rPr lang="fr-FR" dirty="0" err="1"/>
              <a:t>Renovation</a:t>
            </a:r>
            <a:r>
              <a:rPr lang="fr-FR" dirty="0"/>
              <a:t> scenario: </a:t>
            </a:r>
            <a:r>
              <a:rPr lang="fr-FR" dirty="0" err="1"/>
              <a:t>climate</a:t>
            </a:r>
            <a:r>
              <a:rPr lang="fr-FR" dirty="0"/>
              <a:t> change  Martigny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2AA528-0A87-5C10-CB48-3073F089C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76B2-2F03-21A1-3808-C5AF60524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2342D7-A2B9-CD5E-1DA5-707036C76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34</a:t>
            </a:fld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FB4C92-9C31-847E-94AD-2D7D988C9026}"/>
              </a:ext>
            </a:extLst>
          </p:cNvPr>
          <p:cNvSpPr txBox="1"/>
          <p:nvPr/>
        </p:nvSpPr>
        <p:spPr>
          <a:xfrm>
            <a:off x="1128714" y="3724409"/>
            <a:ext cx="51348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Even </a:t>
            </a:r>
            <a:r>
              <a:rPr lang="fr-FR" dirty="0" err="1"/>
              <a:t>smaller</a:t>
            </a:r>
            <a:r>
              <a:rPr lang="fr-FR" dirty="0"/>
              <a:t> </a:t>
            </a:r>
            <a:r>
              <a:rPr lang="fr-FR" dirty="0" err="1"/>
              <a:t>increase</a:t>
            </a:r>
            <a:r>
              <a:rPr lang="fr-FR" dirty="0"/>
              <a:t> in </a:t>
            </a:r>
            <a:r>
              <a:rPr lang="fr-FR" dirty="0" err="1"/>
              <a:t>solar</a:t>
            </a:r>
            <a:r>
              <a:rPr lang="fr-FR" dirty="0"/>
              <a:t> panel 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Best scenario: at </a:t>
            </a:r>
            <a:r>
              <a:rPr lang="fr-FR" dirty="0" err="1"/>
              <a:t>most</a:t>
            </a:r>
            <a:r>
              <a:rPr lang="fr-FR" dirty="0"/>
              <a:t> 10% </a:t>
            </a:r>
            <a:r>
              <a:rPr lang="fr-FR" dirty="0" err="1"/>
              <a:t>reduction</a:t>
            </a:r>
            <a:r>
              <a:rPr lang="fr-FR" dirty="0"/>
              <a:t> in </a:t>
            </a:r>
            <a:r>
              <a:rPr lang="fr-FR" dirty="0" err="1"/>
              <a:t>heating</a:t>
            </a:r>
            <a:r>
              <a:rPr lang="fr-FR" dirty="0"/>
              <a:t> </a:t>
            </a:r>
            <a:r>
              <a:rPr lang="fr-FR" dirty="0" err="1"/>
              <a:t>needs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Worst</a:t>
            </a:r>
            <a:r>
              <a:rPr lang="fr-FR" dirty="0"/>
              <a:t> case scenario : at </a:t>
            </a:r>
            <a:r>
              <a:rPr lang="fr-FR" dirty="0" err="1"/>
              <a:t>most</a:t>
            </a:r>
            <a:r>
              <a:rPr lang="fr-FR" dirty="0"/>
              <a:t> 15% </a:t>
            </a:r>
            <a:r>
              <a:rPr lang="fr-FR" dirty="0" err="1"/>
              <a:t>reduction</a:t>
            </a:r>
            <a:r>
              <a:rPr lang="fr-FR" dirty="0"/>
              <a:t> in </a:t>
            </a:r>
            <a:r>
              <a:rPr lang="fr-FR" dirty="0" err="1"/>
              <a:t>heating</a:t>
            </a:r>
            <a:r>
              <a:rPr lang="fr-FR" dirty="0"/>
              <a:t> </a:t>
            </a:r>
            <a:r>
              <a:rPr lang="fr-FR" dirty="0" err="1"/>
              <a:t>need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0" name="Content Placeholder 9" descr="A table of numbers and symbols&#10;&#10;Description automatically generated">
            <a:extLst>
              <a:ext uri="{FF2B5EF4-FFF2-40B4-BE49-F238E27FC236}">
                <a16:creationId xmlns:a16="http://schemas.microsoft.com/office/drawing/2014/main" id="{FC899F88-FB8C-1FF8-C1F9-9A50D1FD89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00127" y="752415"/>
            <a:ext cx="6658540" cy="2686924"/>
          </a:xfrm>
        </p:spPr>
      </p:pic>
    </p:spTree>
    <p:extLst>
      <p:ext uri="{BB962C8B-B14F-4D97-AF65-F5344CB8AC3E}">
        <p14:creationId xmlns:p14="http://schemas.microsoft.com/office/powerpoint/2010/main" val="7228556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AEA153-FEF1-5912-9E3B-FC1B3F2D7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4" y="131032"/>
            <a:ext cx="7502525" cy="1072753"/>
          </a:xfrm>
        </p:spPr>
        <p:txBody>
          <a:bodyPr/>
          <a:lstStyle/>
          <a:p>
            <a:r>
              <a:rPr lang="en-GB" b="0" i="0" dirty="0">
                <a:effectLst/>
                <a:highlight>
                  <a:srgbClr val="FFFFFF"/>
                </a:highlight>
                <a:latin typeface="+mj-lt"/>
              </a:rPr>
              <a:t>Recommendations for Stakeholders in Valais</a:t>
            </a:r>
            <a:endParaRPr lang="en-GB" dirty="0">
              <a:latin typeface="+mj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2AA528-0A87-5C10-CB48-3073F089C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76B2-2F03-21A1-3808-C5AF60524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2342D7-A2B9-CD5E-1DA5-707036C76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35</a:t>
            </a:fld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D26BC-5D6A-1FC6-7B1E-52740C73C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4874" y="1114954"/>
            <a:ext cx="7726363" cy="3263504"/>
          </a:xfrm>
        </p:spPr>
        <p:txBody>
          <a:bodyPr>
            <a:normAutofit/>
          </a:bodyPr>
          <a:lstStyle/>
          <a:p>
            <a:r>
              <a:rPr lang="fr-FR" dirty="0">
                <a:highlight>
                  <a:srgbClr val="FFFFFF"/>
                </a:highlight>
              </a:rPr>
              <a:t>E</a:t>
            </a:r>
            <a:r>
              <a:rPr lang="en-GB" dirty="0" err="1">
                <a:highlight>
                  <a:srgbClr val="FFFFFF"/>
                </a:highlight>
              </a:rPr>
              <a:t>ncourage</a:t>
            </a:r>
            <a:r>
              <a:rPr lang="en-GB" dirty="0">
                <a:highlight>
                  <a:srgbClr val="FFFFFF"/>
                </a:highlight>
              </a:rPr>
              <a:t> heat pumps</a:t>
            </a:r>
          </a:p>
          <a:p>
            <a:endParaRPr lang="en-GB" dirty="0">
              <a:highlight>
                <a:srgbClr val="FFFFFF"/>
              </a:highlight>
            </a:endParaRPr>
          </a:p>
          <a:p>
            <a:r>
              <a:rPr lang="en-GB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Implement Solar Panels</a:t>
            </a:r>
            <a:endParaRPr lang="en-GB" dirty="0"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GB" dirty="0">
              <a:highlight>
                <a:srgbClr val="FFFFFF"/>
              </a:highlight>
            </a:endParaRPr>
          </a:p>
          <a:p>
            <a:r>
              <a:rPr lang="en-GB" dirty="0">
                <a:highlight>
                  <a:srgbClr val="FFFFFF"/>
                </a:highlight>
              </a:rPr>
              <a:t>Sufficient available data to have good models</a:t>
            </a:r>
          </a:p>
          <a:p>
            <a:endParaRPr lang="en-GB" dirty="0">
              <a:highlight>
                <a:srgbClr val="FFFFFF"/>
              </a:highlight>
            </a:endParaRPr>
          </a:p>
          <a:p>
            <a:r>
              <a:rPr lang="en-GB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Consider Climate Change Scenarios</a:t>
            </a:r>
            <a:endParaRPr lang="en-GB" dirty="0"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39003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F07B0F-C30A-C5DC-6666-8A28AA4F29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1512" y="1380558"/>
            <a:ext cx="8074554" cy="2355319"/>
          </a:xfrm>
        </p:spPr>
        <p:txBody>
          <a:bodyPr>
            <a:normAutofit/>
          </a:bodyPr>
          <a:lstStyle/>
          <a:p>
            <a:r>
              <a:rPr lang="fr-FR" dirty="0"/>
              <a:t>Possible to have reliable and </a:t>
            </a:r>
            <a:r>
              <a:rPr lang="fr-FR" dirty="0" err="1"/>
              <a:t>precise</a:t>
            </a:r>
            <a:r>
              <a:rPr lang="fr-FR" dirty="0"/>
              <a:t> building information in Valais </a:t>
            </a:r>
            <a:r>
              <a:rPr lang="fr-FR" dirty="0" err="1"/>
              <a:t>through</a:t>
            </a:r>
            <a:r>
              <a:rPr lang="fr-FR" dirty="0"/>
              <a:t> open </a:t>
            </a:r>
            <a:r>
              <a:rPr lang="fr-FR" dirty="0" err="1"/>
              <a:t>databases</a:t>
            </a:r>
            <a:r>
              <a:rPr lang="fr-FR" dirty="0"/>
              <a:t>.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Possible to test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renovation</a:t>
            </a:r>
            <a:r>
              <a:rPr lang="fr-FR" dirty="0"/>
              <a:t> and </a:t>
            </a:r>
            <a:r>
              <a:rPr lang="fr-FR" dirty="0" err="1"/>
              <a:t>climate</a:t>
            </a:r>
            <a:r>
              <a:rPr lang="fr-FR" dirty="0"/>
              <a:t> change scenarios in the Valais </a:t>
            </a:r>
            <a:r>
              <a:rPr lang="fr-FR" dirty="0" err="1"/>
              <a:t>region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 err="1"/>
              <a:t>Visualize</a:t>
            </a:r>
            <a:r>
              <a:rPr lang="fr-FR" dirty="0"/>
              <a:t> </a:t>
            </a:r>
            <a:r>
              <a:rPr lang="fr-FR" dirty="0" err="1"/>
              <a:t>directly</a:t>
            </a:r>
            <a:r>
              <a:rPr lang="fr-FR" dirty="0"/>
              <a:t> and </a:t>
            </a:r>
            <a:r>
              <a:rPr lang="fr-FR" dirty="0" err="1"/>
              <a:t>intuitively</a:t>
            </a:r>
            <a:r>
              <a:rPr lang="fr-FR" dirty="0"/>
              <a:t> the </a:t>
            </a:r>
            <a:r>
              <a:rPr lang="fr-FR" dirty="0" err="1"/>
              <a:t>result</a:t>
            </a:r>
            <a:r>
              <a:rPr lang="fr-FR" dirty="0"/>
              <a:t> in QGIS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44BE79-8800-58AF-0AB2-B17BD4A6C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6630458" cy="487035"/>
          </a:xfrm>
        </p:spPr>
        <p:txBody>
          <a:bodyPr/>
          <a:lstStyle/>
          <a:p>
            <a:r>
              <a:rPr lang="fr-FR" dirty="0" err="1"/>
              <a:t>Accomplishements</a:t>
            </a:r>
            <a:r>
              <a:rPr lang="fr-FR" dirty="0"/>
              <a:t> of the </a:t>
            </a:r>
            <a:r>
              <a:rPr lang="fr-FR" dirty="0" err="1"/>
              <a:t>project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F18E14-86B2-3BB4-B688-0179C8F8C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C0776A-741E-AB60-17A2-9A7078C11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1966D1-2DC6-400D-9CBE-835D608C5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88944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F07B0F-C30A-C5DC-6666-8A28AA4F29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1512" y="1310991"/>
            <a:ext cx="8074554" cy="2829209"/>
          </a:xfrm>
        </p:spPr>
        <p:txBody>
          <a:bodyPr>
            <a:normAutofit/>
          </a:bodyPr>
          <a:lstStyle/>
          <a:p>
            <a:r>
              <a:rPr lang="fr-FR" dirty="0" err="1"/>
              <a:t>Evaluate</a:t>
            </a:r>
            <a:r>
              <a:rPr lang="fr-FR" dirty="0"/>
              <a:t> more </a:t>
            </a:r>
            <a:r>
              <a:rPr lang="fr-FR" dirty="0" err="1"/>
              <a:t>renovation</a:t>
            </a:r>
            <a:r>
              <a:rPr lang="fr-FR" dirty="0"/>
              <a:t> scenario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didn’t</a:t>
            </a:r>
            <a:r>
              <a:rPr lang="fr-FR" dirty="0"/>
              <a:t> have time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implemented</a:t>
            </a:r>
            <a:r>
              <a:rPr lang="fr-FR" dirty="0"/>
              <a:t> : roof </a:t>
            </a:r>
            <a:r>
              <a:rPr lang="fr-FR" dirty="0" err="1"/>
              <a:t>renovation</a:t>
            </a:r>
            <a:r>
              <a:rPr lang="fr-FR" dirty="0"/>
              <a:t>, </a:t>
            </a:r>
            <a:r>
              <a:rPr lang="fr-FR" dirty="0" err="1"/>
              <a:t>floor</a:t>
            </a:r>
            <a:r>
              <a:rPr lang="fr-FR" dirty="0"/>
              <a:t>, triple panels </a:t>
            </a:r>
            <a:r>
              <a:rPr lang="fr-FR" dirty="0" err="1"/>
              <a:t>windows</a:t>
            </a:r>
            <a:r>
              <a:rPr lang="fr-FR" dirty="0"/>
              <a:t>…</a:t>
            </a:r>
          </a:p>
          <a:p>
            <a:endParaRPr lang="fr-FR" dirty="0"/>
          </a:p>
          <a:p>
            <a:r>
              <a:rPr lang="fr-FR" dirty="0" err="1"/>
              <a:t>Evaluating</a:t>
            </a:r>
            <a:r>
              <a:rPr lang="fr-FR" dirty="0"/>
              <a:t> the </a:t>
            </a:r>
            <a:r>
              <a:rPr lang="fr-FR" dirty="0" err="1"/>
              <a:t>cost</a:t>
            </a:r>
            <a:r>
              <a:rPr lang="fr-FR" dirty="0"/>
              <a:t> of </a:t>
            </a:r>
            <a:r>
              <a:rPr lang="fr-FR" dirty="0" err="1"/>
              <a:t>renovation</a:t>
            </a:r>
            <a:r>
              <a:rPr lang="fr-FR" dirty="0"/>
              <a:t> for </a:t>
            </a:r>
            <a:r>
              <a:rPr lang="fr-FR" dirty="0" err="1"/>
              <a:t>different</a:t>
            </a:r>
            <a:r>
              <a:rPr lang="fr-FR" dirty="0"/>
              <a:t> possible </a:t>
            </a:r>
            <a:r>
              <a:rPr lang="fr-FR" dirty="0" err="1"/>
              <a:t>materials</a:t>
            </a:r>
            <a:endParaRPr lang="fr-FR" dirty="0"/>
          </a:p>
          <a:p>
            <a:r>
              <a:rPr lang="fr-FR" dirty="0" err="1"/>
              <a:t>Calculate</a:t>
            </a:r>
            <a:r>
              <a:rPr lang="fr-FR" dirty="0"/>
              <a:t> </a:t>
            </a:r>
            <a:r>
              <a:rPr lang="fr-FR" dirty="0" err="1"/>
              <a:t>precisely</a:t>
            </a:r>
            <a:r>
              <a:rPr lang="fr-FR" dirty="0"/>
              <a:t> the </a:t>
            </a:r>
            <a:r>
              <a:rPr lang="fr-FR" dirty="0" err="1"/>
              <a:t>price</a:t>
            </a:r>
            <a:r>
              <a:rPr lang="fr-FR" dirty="0"/>
              <a:t> of </a:t>
            </a:r>
            <a:r>
              <a:rPr lang="fr-FR" dirty="0" err="1"/>
              <a:t>window</a:t>
            </a:r>
            <a:r>
              <a:rPr lang="fr-FR" dirty="0"/>
              <a:t> and </a:t>
            </a:r>
            <a:r>
              <a:rPr lang="fr-FR" dirty="0" err="1"/>
              <a:t>wall</a:t>
            </a:r>
            <a:r>
              <a:rPr lang="fr-FR" dirty="0"/>
              <a:t> </a:t>
            </a:r>
            <a:r>
              <a:rPr lang="fr-FR" dirty="0" err="1"/>
              <a:t>renovation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building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44BE79-8800-58AF-0AB2-B17BD4A6C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6630458" cy="487035"/>
          </a:xfrm>
        </p:spPr>
        <p:txBody>
          <a:bodyPr/>
          <a:lstStyle/>
          <a:p>
            <a:r>
              <a:rPr lang="fr-FR" dirty="0"/>
              <a:t>Next </a:t>
            </a:r>
            <a:r>
              <a:rPr lang="fr-FR" dirty="0" err="1"/>
              <a:t>steps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F18E14-86B2-3BB4-B688-0179C8F8C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C0776A-741E-AB60-17A2-9A7078C11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1966D1-2DC6-400D-9CBE-835D608C5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41230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E80B55-D22E-9502-C31F-B0D1A6766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24823" y="2127291"/>
            <a:ext cx="3494353" cy="77362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5000" dirty="0">
                <a:latin typeface="+mj-lt"/>
              </a:rPr>
              <a:t>QUESTIONS</a:t>
            </a:r>
            <a:endParaRPr lang="en-GB" sz="5000" dirty="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15F1BF-EC9B-3553-C7A4-70113BC3F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0F3FC9-7869-2834-0FA0-5605FB555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6B5810-0CC7-D2DF-10AC-716C47DB9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FB29B6-0EF2-89E8-54AB-6644DA7D3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87285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D55E8B-D944-A06A-BFDA-9A4514F698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4874" y="1563688"/>
            <a:ext cx="7023067" cy="2188180"/>
          </a:xfrm>
        </p:spPr>
        <p:txBody>
          <a:bodyPr/>
          <a:lstStyle/>
          <a:p>
            <a:r>
              <a:rPr lang="en-GB" dirty="0"/>
              <a:t>prepare renovation, climate change, renewables integration scenarios for the case-studies </a:t>
            </a:r>
          </a:p>
          <a:p>
            <a:r>
              <a:rPr lang="en-GB" dirty="0"/>
              <a:t>Add the information collected in the simulation into the </a:t>
            </a:r>
            <a:r>
              <a:rPr lang="en-GB" dirty="0" err="1"/>
              <a:t>Geopackage</a:t>
            </a:r>
            <a:r>
              <a:rPr lang="en-GB" dirty="0"/>
              <a:t> for a visual understanding </a:t>
            </a:r>
          </a:p>
          <a:p>
            <a:r>
              <a:rPr lang="en-GB" dirty="0"/>
              <a:t>Go more into depth with parametric study / optimisation algorithm</a:t>
            </a:r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3B1F33-259B-6047-8571-AFAD9F2EF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NEXT STEPS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FB404-2A63-0E48-C729-8DC7FC010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9C6B3B-369F-3459-F26A-0A697B3FB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16DDC-BF2C-5B7C-E4C1-A66CD7160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3772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6570581" cy="1072753"/>
          </a:xfrm>
        </p:spPr>
        <p:txBody>
          <a:bodyPr anchor="t">
            <a:normAutofit/>
          </a:bodyPr>
          <a:lstStyle/>
          <a:p>
            <a:r>
              <a:rPr lang="fr-FR" dirty="0"/>
              <a:t>ELEMENTS TO RUN  CITYSIM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Speaker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4</a:t>
            </a:fld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4C66DA-0CCE-34D7-243B-3A696D41FD46}"/>
              </a:ext>
            </a:extLst>
          </p:cNvPr>
          <p:cNvSpPr txBox="1"/>
          <p:nvPr/>
        </p:nvSpPr>
        <p:spPr>
          <a:xfrm>
            <a:off x="3573349" y="509954"/>
            <a:ext cx="342120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/>
              <a:t>Normal case 3D</a:t>
            </a:r>
            <a:endParaRPr lang="en-GB" sz="25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484FC44-6A4C-471D-30C6-A1FE39F2491B}"/>
              </a:ext>
            </a:extLst>
          </p:cNvPr>
          <p:cNvSpPr/>
          <p:nvPr/>
        </p:nvSpPr>
        <p:spPr>
          <a:xfrm>
            <a:off x="677357" y="1317082"/>
            <a:ext cx="1187915" cy="55852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Swiss</a:t>
            </a:r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 building 3D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8DA63E3-628C-6113-4088-7A163D617D9E}"/>
              </a:ext>
            </a:extLst>
          </p:cNvPr>
          <p:cNvSpPr/>
          <p:nvPr/>
        </p:nvSpPr>
        <p:spPr>
          <a:xfrm>
            <a:off x="647567" y="2164338"/>
            <a:ext cx="1187457" cy="6023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National MO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FA09B18-093E-7047-5568-B48C3C5409BF}"/>
              </a:ext>
            </a:extLst>
          </p:cNvPr>
          <p:cNvSpPr/>
          <p:nvPr/>
        </p:nvSpPr>
        <p:spPr>
          <a:xfrm>
            <a:off x="647109" y="3395778"/>
            <a:ext cx="1187915" cy="5147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RegBL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CB69526-0B4B-2ED0-863F-F272C8719BA4}"/>
              </a:ext>
            </a:extLst>
          </p:cNvPr>
          <p:cNvSpPr/>
          <p:nvPr/>
        </p:nvSpPr>
        <p:spPr>
          <a:xfrm>
            <a:off x="2031670" y="1487881"/>
            <a:ext cx="645428" cy="257059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E5ED050-9B81-68AB-5177-E5D322984446}"/>
              </a:ext>
            </a:extLst>
          </p:cNvPr>
          <p:cNvSpPr/>
          <p:nvPr/>
        </p:nvSpPr>
        <p:spPr>
          <a:xfrm>
            <a:off x="2012269" y="2151657"/>
            <a:ext cx="645428" cy="257059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1820E4FE-C438-4CD7-E193-40853D4D67E4}"/>
              </a:ext>
            </a:extLst>
          </p:cNvPr>
          <p:cNvSpPr/>
          <p:nvPr/>
        </p:nvSpPr>
        <p:spPr>
          <a:xfrm>
            <a:off x="2028390" y="3524643"/>
            <a:ext cx="645428" cy="257059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F942524-6348-2F1F-7D6F-DF0CBB9CA824}"/>
              </a:ext>
            </a:extLst>
          </p:cNvPr>
          <p:cNvSpPr/>
          <p:nvPr/>
        </p:nvSpPr>
        <p:spPr>
          <a:xfrm>
            <a:off x="2956154" y="1239458"/>
            <a:ext cx="1485363" cy="58804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50000"/>
                  </a:schemeClr>
                </a:solidFill>
              </a:rPr>
              <a:t>Floor</a:t>
            </a:r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, roof, </a:t>
            </a:r>
            <a:r>
              <a:rPr lang="fr-FR" dirty="0" err="1">
                <a:solidFill>
                  <a:schemeClr val="tx1">
                    <a:lumMod val="50000"/>
                  </a:schemeClr>
                </a:solidFill>
              </a:rPr>
              <a:t>wall</a:t>
            </a:r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50000"/>
                  </a:schemeClr>
                </a:solidFill>
              </a:rPr>
              <a:t>measurements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2548C7E-293C-4065-A4CC-30311D6131F5}"/>
              </a:ext>
            </a:extLst>
          </p:cNvPr>
          <p:cNvSpPr/>
          <p:nvPr/>
        </p:nvSpPr>
        <p:spPr>
          <a:xfrm>
            <a:off x="2956154" y="1993853"/>
            <a:ext cx="1485363" cy="51006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Land </a:t>
            </a:r>
            <a:r>
              <a:rPr lang="fr-FR" dirty="0" err="1">
                <a:solidFill>
                  <a:schemeClr val="tx1">
                    <a:lumMod val="50000"/>
                  </a:schemeClr>
                </a:solidFill>
              </a:rPr>
              <a:t>measurements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9D7FEB0-5145-85A0-9AD9-DF5DB149558F}"/>
              </a:ext>
            </a:extLst>
          </p:cNvPr>
          <p:cNvSpPr/>
          <p:nvPr/>
        </p:nvSpPr>
        <p:spPr>
          <a:xfrm>
            <a:off x="2031670" y="2686903"/>
            <a:ext cx="645428" cy="257059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68E7791-0DA9-9089-57B2-B56F878DE29B}"/>
              </a:ext>
            </a:extLst>
          </p:cNvPr>
          <p:cNvSpPr/>
          <p:nvPr/>
        </p:nvSpPr>
        <p:spPr>
          <a:xfrm>
            <a:off x="2956154" y="2621538"/>
            <a:ext cx="1485363" cy="3534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EGID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9F476F0-49AA-54F0-CD2A-58D47696880D}"/>
              </a:ext>
            </a:extLst>
          </p:cNvPr>
          <p:cNvSpPr/>
          <p:nvPr/>
        </p:nvSpPr>
        <p:spPr>
          <a:xfrm>
            <a:off x="2956154" y="3235062"/>
            <a:ext cx="1436043" cy="84456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50000"/>
                  </a:schemeClr>
                </a:solidFill>
              </a:rPr>
              <a:t>Other</a:t>
            </a:r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 infos:</a:t>
            </a:r>
            <a:br>
              <a:rPr lang="fr-FR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Heating</a:t>
            </a:r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 system, </a:t>
            </a:r>
            <a:r>
              <a:rPr lang="fr-FR" dirty="0" err="1">
                <a:solidFill>
                  <a:schemeClr val="tx1">
                    <a:lumMod val="50000"/>
                  </a:schemeClr>
                </a:solidFill>
              </a:rPr>
              <a:t>creation</a:t>
            </a:r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 date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5F28F99B-880D-7312-CE3A-1C83087BBE70}"/>
              </a:ext>
            </a:extLst>
          </p:cNvPr>
          <p:cNvSpPr/>
          <p:nvPr/>
        </p:nvSpPr>
        <p:spPr>
          <a:xfrm rot="20625585">
            <a:off x="4569808" y="2014981"/>
            <a:ext cx="645428" cy="257059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7CF330D3-0AEB-8B02-69BB-6CFE1E9CEB9A}"/>
              </a:ext>
            </a:extLst>
          </p:cNvPr>
          <p:cNvSpPr/>
          <p:nvPr/>
        </p:nvSpPr>
        <p:spPr>
          <a:xfrm rot="20296759">
            <a:off x="4571392" y="3362786"/>
            <a:ext cx="645428" cy="257059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3CE4D6B2-70DF-2744-8EFA-282CB44B1A07}"/>
              </a:ext>
            </a:extLst>
          </p:cNvPr>
          <p:cNvSpPr/>
          <p:nvPr/>
        </p:nvSpPr>
        <p:spPr>
          <a:xfrm rot="493992">
            <a:off x="4583806" y="1384328"/>
            <a:ext cx="645428" cy="257059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54053EC-CF5B-6BCD-DBC4-6EBD3F712C36}"/>
              </a:ext>
            </a:extLst>
          </p:cNvPr>
          <p:cNvSpPr/>
          <p:nvPr/>
        </p:nvSpPr>
        <p:spPr>
          <a:xfrm>
            <a:off x="5489372" y="1404446"/>
            <a:ext cx="1306381" cy="701780"/>
          </a:xfrm>
          <a:prstGeom prst="rect">
            <a:avLst/>
          </a:prstGeom>
          <a:solidFill>
            <a:srgbClr val="97D74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50000"/>
                  </a:schemeClr>
                </a:solidFill>
              </a:rPr>
              <a:t>Geometrical</a:t>
            </a:r>
            <a:endParaRPr lang="fr-FR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intersection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D2294C0-E4D4-7E71-231E-E779BDE52956}"/>
              </a:ext>
            </a:extLst>
          </p:cNvPr>
          <p:cNvSpPr/>
          <p:nvPr/>
        </p:nvSpPr>
        <p:spPr>
          <a:xfrm>
            <a:off x="5489372" y="2744319"/>
            <a:ext cx="1306381" cy="701780"/>
          </a:xfrm>
          <a:prstGeom prst="rect">
            <a:avLst/>
          </a:prstGeom>
          <a:solidFill>
            <a:srgbClr val="97D74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Use EGID to get RegBL infos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1B448FE6-B55F-355D-C468-59A3503144A9}"/>
              </a:ext>
            </a:extLst>
          </p:cNvPr>
          <p:cNvSpPr/>
          <p:nvPr/>
        </p:nvSpPr>
        <p:spPr>
          <a:xfrm rot="493992">
            <a:off x="4583805" y="2731792"/>
            <a:ext cx="645428" cy="257059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D8167FD7-D8CF-7377-28F0-29C319BAE867}"/>
              </a:ext>
            </a:extLst>
          </p:cNvPr>
          <p:cNvSpPr/>
          <p:nvPr/>
        </p:nvSpPr>
        <p:spPr>
          <a:xfrm>
            <a:off x="6994559" y="1616410"/>
            <a:ext cx="645428" cy="257059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8E1B56CA-7546-DCAD-B018-8BBE881FBBF7}"/>
              </a:ext>
            </a:extLst>
          </p:cNvPr>
          <p:cNvSpPr/>
          <p:nvPr/>
        </p:nvSpPr>
        <p:spPr>
          <a:xfrm>
            <a:off x="7040811" y="2962905"/>
            <a:ext cx="645428" cy="257059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46B1480-F52C-6E14-1D95-D142D17B8EB7}"/>
              </a:ext>
            </a:extLst>
          </p:cNvPr>
          <p:cNvSpPr/>
          <p:nvPr/>
        </p:nvSpPr>
        <p:spPr>
          <a:xfrm>
            <a:off x="7770470" y="1275916"/>
            <a:ext cx="1017812" cy="100427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50000"/>
                  </a:schemeClr>
                </a:solidFill>
              </a:rPr>
              <a:t>Precise</a:t>
            </a:r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 3D rendering of </a:t>
            </a:r>
            <a:r>
              <a:rPr lang="fr-FR" dirty="0" err="1">
                <a:solidFill>
                  <a:schemeClr val="tx1">
                    <a:lumMod val="50000"/>
                  </a:schemeClr>
                </a:solidFill>
              </a:rPr>
              <a:t>buidlings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BD6E78F-E713-090A-402D-C516699C8C28}"/>
              </a:ext>
            </a:extLst>
          </p:cNvPr>
          <p:cNvSpPr/>
          <p:nvPr/>
        </p:nvSpPr>
        <p:spPr>
          <a:xfrm>
            <a:off x="7770470" y="2645443"/>
            <a:ext cx="1017812" cy="100427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Relevant infos for each building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4109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246D84-E809-3741-9F80-A6B28AE07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8078258" cy="3263504"/>
          </a:xfrm>
        </p:spPr>
        <p:txBody>
          <a:bodyPr>
            <a:normAutofit fontScale="77500" lnSpcReduction="20000"/>
          </a:bodyPr>
          <a:lstStyle/>
          <a:p>
            <a:r>
              <a:rPr lang="en-GB" sz="1300" dirty="0">
                <a:hlinkClick r:id="rId2"/>
              </a:rPr>
              <a:t>https://teamce.com.au/wp-content/themes/cecsgroup/_datasheets/concrete-formwork/styrene-insulation/Polystyrene.pdf</a:t>
            </a:r>
            <a:endParaRPr lang="en-GB" sz="1300" dirty="0"/>
          </a:p>
          <a:p>
            <a:r>
              <a:rPr lang="en-GB" sz="1300" dirty="0">
                <a:hlinkClick r:id="rId3"/>
              </a:rPr>
              <a:t>https://www.billes-de-polystyrene.com/epsfr/bloc-polystyrene-expanse-20kg-100-120-95.html#:~:text=Bloc%20de%20polystyr%C3%A8ne%20expans%C3%A9%2020kg,cm%20%C3%A0%20339%2C00%20%E2%82%AC</a:t>
            </a:r>
            <a:endParaRPr lang="en-GB" sz="1300" dirty="0"/>
          </a:p>
          <a:p>
            <a:pPr algn="l"/>
            <a:r>
              <a:rPr lang="en-GB" sz="1400" b="0" i="0" dirty="0">
                <a:solidFill>
                  <a:srgbClr val="495365"/>
                </a:solidFill>
                <a:effectLst/>
                <a:latin typeface="Arial" panose="020B0604020202020204" pitchFamily="34" charset="0"/>
              </a:rPr>
              <a:t>Altis. </a:t>
            </a:r>
            <a:r>
              <a:rPr lang="en-GB" sz="1400" b="0" i="0" dirty="0" err="1">
                <a:solidFill>
                  <a:srgbClr val="495365"/>
                </a:solidFill>
                <a:effectLst/>
                <a:latin typeface="Arial" panose="020B0604020202020204" pitchFamily="34" charset="0"/>
              </a:rPr>
              <a:t>Comprendre</a:t>
            </a:r>
            <a:r>
              <a:rPr lang="en-GB" sz="1400" b="0" i="0" dirty="0">
                <a:solidFill>
                  <a:srgbClr val="495365"/>
                </a:solidFill>
                <a:effectLst/>
                <a:latin typeface="Arial" panose="020B0604020202020204" pitchFamily="34" charset="0"/>
              </a:rPr>
              <a:t> les </a:t>
            </a:r>
            <a:r>
              <a:rPr lang="en-GB" sz="1400" b="0" i="0" dirty="0" err="1">
                <a:solidFill>
                  <a:srgbClr val="495365"/>
                </a:solidFill>
                <a:effectLst/>
                <a:latin typeface="Arial" panose="020B0604020202020204" pitchFamily="34" charset="0"/>
              </a:rPr>
              <a:t>tarifs</a:t>
            </a:r>
            <a:r>
              <a:rPr lang="en-GB" sz="1400" b="0" i="0" dirty="0">
                <a:solidFill>
                  <a:srgbClr val="495365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GB" sz="1400" b="0" i="0" dirty="0" err="1">
                <a:solidFill>
                  <a:srgbClr val="495365"/>
                </a:solidFill>
                <a:effectLst/>
                <a:latin typeface="Arial" panose="020B0604020202020204" pitchFamily="34" charset="0"/>
              </a:rPr>
              <a:t>Electricité</a:t>
            </a:r>
            <a:r>
              <a:rPr lang="en-GB" sz="1400" b="0" i="0" dirty="0">
                <a:solidFill>
                  <a:srgbClr val="495365"/>
                </a:solidFill>
                <a:effectLst/>
                <a:latin typeface="Arial" panose="020B0604020202020204" pitchFamily="34" charset="0"/>
              </a:rPr>
              <a:t>, 2024.</a:t>
            </a:r>
          </a:p>
          <a:p>
            <a:pPr algn="l"/>
            <a:r>
              <a:rPr lang="en-GB" sz="1400" b="0" i="0" dirty="0">
                <a:solidFill>
                  <a:srgbClr val="495365"/>
                </a:solidFill>
                <a:effectLst/>
                <a:latin typeface="Arial" panose="020B0604020202020204" pitchFamily="34" charset="0"/>
              </a:rPr>
              <a:t>Sinergy. Fiche </a:t>
            </a:r>
            <a:r>
              <a:rPr lang="en-GB" sz="1400" b="0" i="0" dirty="0" err="1">
                <a:solidFill>
                  <a:srgbClr val="495365"/>
                </a:solidFill>
                <a:effectLst/>
                <a:latin typeface="Arial" panose="020B0604020202020204" pitchFamily="34" charset="0"/>
              </a:rPr>
              <a:t>tarifs</a:t>
            </a:r>
            <a:r>
              <a:rPr lang="en-GB" sz="1400" b="0" i="0" dirty="0">
                <a:solidFill>
                  <a:srgbClr val="495365"/>
                </a:solidFill>
                <a:effectLst/>
                <a:latin typeface="Arial" panose="020B0604020202020204" pitchFamily="34" charset="0"/>
              </a:rPr>
              <a:t> 2024, 2024.</a:t>
            </a:r>
            <a:br>
              <a:rPr lang="en-GB" sz="1400" b="0" i="0" dirty="0">
                <a:solidFill>
                  <a:srgbClr val="495365"/>
                </a:solidFill>
                <a:effectLst/>
                <a:latin typeface="Lato" panose="020F0502020204030203" pitchFamily="34" charset="0"/>
              </a:rPr>
            </a:br>
            <a:r>
              <a:rPr lang="en-GB" sz="1400" b="0" i="0" dirty="0" err="1">
                <a:solidFill>
                  <a:srgbClr val="495365"/>
                </a:solidFill>
                <a:effectLst/>
                <a:latin typeface="Arial" panose="020B0604020202020204" pitchFamily="34" charset="0"/>
              </a:rPr>
              <a:t>Houzy</a:t>
            </a:r>
            <a:r>
              <a:rPr lang="en-GB" sz="1400" b="0" i="0" dirty="0">
                <a:solidFill>
                  <a:srgbClr val="495365"/>
                </a:solidFill>
                <a:effectLst/>
                <a:latin typeface="Arial" panose="020B0604020202020204" pitchFamily="34" charset="0"/>
              </a:rPr>
              <a:t>. Online, 2024.</a:t>
            </a:r>
          </a:p>
          <a:p>
            <a:pPr algn="l"/>
            <a:r>
              <a:rPr lang="en-GB" sz="1400" b="0" i="0" dirty="0" err="1">
                <a:solidFill>
                  <a:srgbClr val="495365"/>
                </a:solidFill>
                <a:effectLst/>
                <a:latin typeface="Arial" panose="020B0604020202020204" pitchFamily="34" charset="0"/>
              </a:rPr>
              <a:t>Müba</a:t>
            </a:r>
            <a:r>
              <a:rPr lang="en-GB" sz="1400" b="0" i="0" dirty="0">
                <a:solidFill>
                  <a:srgbClr val="495365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sz="1400" b="0" i="0" dirty="0" err="1">
                <a:solidFill>
                  <a:srgbClr val="495365"/>
                </a:solidFill>
                <a:effectLst/>
                <a:latin typeface="Arial" panose="020B0604020202020204" pitchFamily="34" charset="0"/>
              </a:rPr>
              <a:t>Energietechnik</a:t>
            </a:r>
            <a:r>
              <a:rPr lang="en-GB" sz="1400" b="0" i="0" dirty="0">
                <a:solidFill>
                  <a:srgbClr val="495365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GB" sz="1400" b="0" i="0" dirty="0" err="1">
                <a:solidFill>
                  <a:srgbClr val="495365"/>
                </a:solidFill>
                <a:effectLst/>
                <a:latin typeface="Arial" panose="020B0604020202020204" pitchFamily="34" charset="0"/>
              </a:rPr>
              <a:t>Environnement</a:t>
            </a:r>
            <a:r>
              <a:rPr lang="en-GB" sz="1400" b="0" i="0" dirty="0">
                <a:solidFill>
                  <a:srgbClr val="495365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sz="1400" b="0" i="0" dirty="0" err="1">
                <a:solidFill>
                  <a:srgbClr val="495365"/>
                </a:solidFill>
                <a:effectLst/>
                <a:latin typeface="Arial" panose="020B0604020202020204" pitchFamily="34" charset="0"/>
              </a:rPr>
              <a:t>appareil</a:t>
            </a:r>
            <a:r>
              <a:rPr lang="en-GB" sz="1400" b="0" i="0" dirty="0">
                <a:solidFill>
                  <a:srgbClr val="495365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sz="1400" b="0" i="0" dirty="0" err="1">
                <a:solidFill>
                  <a:srgbClr val="495365"/>
                </a:solidFill>
                <a:effectLst/>
                <a:latin typeface="Arial" panose="020B0604020202020204" pitchFamily="34" charset="0"/>
              </a:rPr>
              <a:t>système</a:t>
            </a:r>
            <a:r>
              <a:rPr lang="en-GB" sz="1400" b="0" i="0" dirty="0">
                <a:solidFill>
                  <a:srgbClr val="495365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lang="en-GB" sz="1400" b="0" i="0" dirty="0" err="1">
                <a:solidFill>
                  <a:srgbClr val="495365"/>
                </a:solidFill>
                <a:effectLst/>
                <a:latin typeface="Arial" panose="020B0604020202020204" pitchFamily="34" charset="0"/>
              </a:rPr>
              <a:t>chauffage</a:t>
            </a:r>
            <a:r>
              <a:rPr lang="en-GB" sz="1400" b="0" i="0" dirty="0">
                <a:solidFill>
                  <a:srgbClr val="495365"/>
                </a:solidFill>
                <a:effectLst/>
                <a:latin typeface="Arial" panose="020B0604020202020204" pitchFamily="34" charset="0"/>
              </a:rPr>
              <a:t>, technique de condensation,</a:t>
            </a:r>
            <a:br>
              <a:rPr lang="en-GB" sz="1400" b="0" i="0" dirty="0">
                <a:solidFill>
                  <a:srgbClr val="495365"/>
                </a:solidFill>
                <a:effectLst/>
                <a:latin typeface="Lato" panose="020F0502020204030203" pitchFamily="34" charset="0"/>
              </a:rPr>
            </a:br>
            <a:r>
              <a:rPr lang="en-GB" sz="1400" b="0" i="0" dirty="0" err="1">
                <a:solidFill>
                  <a:srgbClr val="495365"/>
                </a:solidFill>
                <a:effectLst/>
                <a:latin typeface="Arial" panose="020B0604020202020204" pitchFamily="34" charset="0"/>
              </a:rPr>
              <a:t>mazout</a:t>
            </a:r>
            <a:r>
              <a:rPr lang="en-GB" sz="1400" b="0" i="0" dirty="0">
                <a:solidFill>
                  <a:srgbClr val="495365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sz="1400" b="0" i="0" dirty="0" err="1">
                <a:solidFill>
                  <a:srgbClr val="495365"/>
                </a:solidFill>
                <a:effectLst/>
                <a:latin typeface="Arial" panose="020B0604020202020204" pitchFamily="34" charset="0"/>
              </a:rPr>
              <a:t>chaleur</a:t>
            </a:r>
            <a:r>
              <a:rPr lang="en-GB" sz="1400" b="0" i="0" dirty="0">
                <a:solidFill>
                  <a:srgbClr val="495365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sz="1400" b="0" i="0" dirty="0" err="1">
                <a:solidFill>
                  <a:srgbClr val="495365"/>
                </a:solidFill>
                <a:effectLst/>
                <a:latin typeface="Arial" panose="020B0604020202020204" pitchFamily="34" charset="0"/>
              </a:rPr>
              <a:t>énergie</a:t>
            </a:r>
            <a:r>
              <a:rPr lang="en-GB" sz="1400" b="0" i="0" dirty="0">
                <a:solidFill>
                  <a:srgbClr val="495365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sz="1400" b="0" i="0" dirty="0" err="1">
                <a:solidFill>
                  <a:srgbClr val="495365"/>
                </a:solidFill>
                <a:effectLst/>
                <a:latin typeface="Arial" panose="020B0604020202020204" pitchFamily="34" charset="0"/>
              </a:rPr>
              <a:t>gaz</a:t>
            </a:r>
            <a:r>
              <a:rPr lang="en-GB" sz="1400" b="0" i="0" dirty="0">
                <a:solidFill>
                  <a:srgbClr val="495365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sz="1400" b="0" i="0" dirty="0" err="1">
                <a:solidFill>
                  <a:srgbClr val="495365"/>
                </a:solidFill>
                <a:effectLst/>
                <a:latin typeface="Arial" panose="020B0604020202020204" pitchFamily="34" charset="0"/>
              </a:rPr>
              <a:t>émissions</a:t>
            </a:r>
            <a:r>
              <a:rPr lang="en-GB" sz="1400" b="0" i="0" dirty="0">
                <a:solidFill>
                  <a:srgbClr val="495365"/>
                </a:solidFill>
                <a:effectLst/>
                <a:latin typeface="Arial" panose="020B0604020202020204" pitchFamily="34" charset="0"/>
              </a:rPr>
              <a:t>, vaporisation, eau, 2024. Accessed: 2024-06-07.</a:t>
            </a:r>
          </a:p>
          <a:p>
            <a:pPr algn="l"/>
            <a:r>
              <a:rPr lang="en-GB" sz="1400" b="0" i="0" dirty="0" err="1">
                <a:solidFill>
                  <a:srgbClr val="495365"/>
                </a:solidFill>
                <a:effectLst/>
                <a:latin typeface="Arial" panose="020B0604020202020204" pitchFamily="34" charset="0"/>
              </a:rPr>
              <a:t>Avenergy</a:t>
            </a:r>
            <a:r>
              <a:rPr lang="en-GB" sz="1400" b="0" i="0" dirty="0">
                <a:solidFill>
                  <a:srgbClr val="495365"/>
                </a:solidFill>
                <a:effectLst/>
                <a:latin typeface="Arial" panose="020B0604020202020204" pitchFamily="34" charset="0"/>
              </a:rPr>
              <a:t> Suisse. Prix du </a:t>
            </a:r>
            <a:r>
              <a:rPr lang="en-GB" sz="1400" b="0" i="0" dirty="0" err="1">
                <a:solidFill>
                  <a:srgbClr val="495365"/>
                </a:solidFill>
                <a:effectLst/>
                <a:latin typeface="Arial" panose="020B0604020202020204" pitchFamily="34" charset="0"/>
              </a:rPr>
              <a:t>mazout</a:t>
            </a:r>
            <a:r>
              <a:rPr lang="en-GB" sz="1400" b="0" i="0" dirty="0">
                <a:solidFill>
                  <a:srgbClr val="495365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sz="1400" b="0" i="0" dirty="0" err="1">
                <a:solidFill>
                  <a:srgbClr val="495365"/>
                </a:solidFill>
                <a:effectLst/>
                <a:latin typeface="Arial" panose="020B0604020202020204" pitchFamily="34" charset="0"/>
              </a:rPr>
              <a:t>en</a:t>
            </a:r>
            <a:r>
              <a:rPr lang="en-GB" sz="1400" b="0" i="0" dirty="0">
                <a:solidFill>
                  <a:srgbClr val="495365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sz="1400" b="0" i="0" dirty="0" err="1">
                <a:solidFill>
                  <a:srgbClr val="495365"/>
                </a:solidFill>
                <a:effectLst/>
                <a:latin typeface="Arial" panose="020B0604020202020204" pitchFamily="34" charset="0"/>
              </a:rPr>
              <a:t>moyenne</a:t>
            </a:r>
            <a:r>
              <a:rPr lang="en-GB" sz="1400" b="0" i="0" dirty="0">
                <a:solidFill>
                  <a:srgbClr val="495365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sz="1400" b="0" i="0" dirty="0" err="1">
                <a:solidFill>
                  <a:srgbClr val="495365"/>
                </a:solidFill>
                <a:effectLst/>
                <a:latin typeface="Arial" panose="020B0604020202020204" pitchFamily="34" charset="0"/>
              </a:rPr>
              <a:t>mensuelle</a:t>
            </a:r>
            <a:r>
              <a:rPr lang="en-GB" sz="1400" b="0" i="0" dirty="0">
                <a:solidFill>
                  <a:srgbClr val="495365"/>
                </a:solidFill>
                <a:effectLst/>
                <a:latin typeface="Arial" panose="020B0604020202020204" pitchFamily="34" charset="0"/>
              </a:rPr>
              <a:t> et </a:t>
            </a:r>
            <a:r>
              <a:rPr lang="en-GB" sz="1400" b="0" i="0" dirty="0" err="1">
                <a:solidFill>
                  <a:srgbClr val="495365"/>
                </a:solidFill>
                <a:effectLst/>
                <a:latin typeface="Arial" panose="020B0604020202020204" pitchFamily="34" charset="0"/>
              </a:rPr>
              <a:t>annuelle</a:t>
            </a:r>
            <a:r>
              <a:rPr lang="en-GB" sz="1400" b="0" i="0" dirty="0">
                <a:solidFill>
                  <a:srgbClr val="495365"/>
                </a:solidFill>
                <a:effectLst/>
                <a:latin typeface="Arial" panose="020B0604020202020204" pitchFamily="34" charset="0"/>
              </a:rPr>
              <a:t>, 2024. Accessed: 2024-06-07.</a:t>
            </a:r>
            <a:endParaRPr lang="en-GB" sz="1400" dirty="0">
              <a:solidFill>
                <a:srgbClr val="495365"/>
              </a:solidFill>
              <a:latin typeface="Lato" panose="020F0502020204030203" pitchFamily="34" charset="0"/>
            </a:endParaRPr>
          </a:p>
          <a:p>
            <a:pPr algn="l"/>
            <a:r>
              <a:rPr lang="en-GB" sz="1400" b="0" i="0" dirty="0">
                <a:solidFill>
                  <a:srgbClr val="495365"/>
                </a:solidFill>
                <a:effectLst/>
                <a:latin typeface="Arial" panose="020B0604020202020204" pitchFamily="34" charset="0"/>
              </a:rPr>
              <a:t>Coordination Conference of Building and Property Bodies of Public Sector Develop-</a:t>
            </a:r>
            <a:br>
              <a:rPr lang="en-GB" sz="1400" b="0" i="0" dirty="0">
                <a:solidFill>
                  <a:srgbClr val="495365"/>
                </a:solidFill>
                <a:effectLst/>
                <a:latin typeface="Lato" panose="020F0502020204030203" pitchFamily="34" charset="0"/>
              </a:rPr>
            </a:br>
            <a:r>
              <a:rPr lang="en-GB" sz="1400" b="0" i="0" dirty="0" err="1">
                <a:solidFill>
                  <a:srgbClr val="495365"/>
                </a:solidFill>
                <a:effectLst/>
                <a:latin typeface="Arial" panose="020B0604020202020204" pitchFamily="34" charset="0"/>
              </a:rPr>
              <a:t>ers</a:t>
            </a:r>
            <a:r>
              <a:rPr lang="en-GB" sz="1400" b="0" i="0" dirty="0">
                <a:solidFill>
                  <a:srgbClr val="495365"/>
                </a:solidFill>
                <a:effectLst/>
                <a:latin typeface="Arial" panose="020B0604020202020204" pitchFamily="34" charset="0"/>
              </a:rPr>
              <a:t>. Life cycle assessment data in construction 2009/1:2022. Online, 2022. Avail-</a:t>
            </a:r>
            <a:br>
              <a:rPr lang="en-GB" sz="1400" b="0" i="0" dirty="0">
                <a:solidFill>
                  <a:srgbClr val="495365"/>
                </a:solidFill>
                <a:effectLst/>
                <a:latin typeface="Lato" panose="020F0502020204030203" pitchFamily="34" charset="0"/>
              </a:rPr>
            </a:br>
            <a:r>
              <a:rPr lang="en-GB" sz="1400" b="0" i="0" dirty="0">
                <a:solidFill>
                  <a:srgbClr val="495365"/>
                </a:solidFill>
                <a:effectLst/>
                <a:latin typeface="Arial" panose="020B0604020202020204" pitchFamily="34" charset="0"/>
              </a:rPr>
              <a:t>able at: </a:t>
            </a:r>
            <a:r>
              <a:rPr lang="en-GB" sz="1400" b="0" i="0" dirty="0">
                <a:solidFill>
                  <a:srgbClr val="495365"/>
                </a:solidFill>
                <a:effectLst/>
                <a:latin typeface="Courier New" panose="02070309020205020404" pitchFamily="49" charset="0"/>
              </a:rPr>
              <a:t>https://www.kbob.admin.ch/kbob/fr/home/themen-leistungen/nachhaltiges-bauen/</a:t>
            </a:r>
            <a:br>
              <a:rPr lang="en-GB" sz="1400" b="0" i="0" dirty="0">
                <a:solidFill>
                  <a:srgbClr val="495365"/>
                </a:solidFill>
                <a:effectLst/>
                <a:latin typeface="Lato" panose="020F0502020204030203" pitchFamily="34" charset="0"/>
              </a:rPr>
            </a:br>
            <a:r>
              <a:rPr lang="en-GB" sz="1400" b="0" i="0" dirty="0">
                <a:solidFill>
                  <a:srgbClr val="495365"/>
                </a:solidFill>
                <a:effectLst/>
                <a:latin typeface="Courier New" panose="02070309020205020404" pitchFamily="49" charset="0"/>
              </a:rPr>
              <a:t>oekobilanzdaten_baubereich.html </a:t>
            </a:r>
            <a:r>
              <a:rPr lang="en-GB" sz="1400" b="0" i="0" dirty="0">
                <a:solidFill>
                  <a:srgbClr val="495365"/>
                </a:solidFill>
                <a:effectLst/>
                <a:latin typeface="Arial" panose="020B0604020202020204" pitchFamily="34" charset="0"/>
              </a:rPr>
              <a:t>(Accessed: Date of Access).</a:t>
            </a:r>
            <a:endParaRPr lang="en-GB" sz="1400" dirty="0">
              <a:solidFill>
                <a:srgbClr val="495365"/>
              </a:solidFill>
              <a:latin typeface="Lato" panose="020F0502020204030203" pitchFamily="34" charset="0"/>
            </a:endParaRPr>
          </a:p>
          <a:p>
            <a:pPr algn="l"/>
            <a:r>
              <a:rPr lang="en-GB" sz="1400" b="0" i="0" dirty="0">
                <a:solidFill>
                  <a:srgbClr val="495365"/>
                </a:solidFill>
                <a:effectLst/>
                <a:latin typeface="Arial" panose="020B0604020202020204" pitchFamily="34" charset="0"/>
              </a:rPr>
              <a:t>Everest. U-values: How they work, what they mean and why they matter, 2024.</a:t>
            </a:r>
            <a:endParaRPr lang="en-GB" sz="1400" dirty="0">
              <a:solidFill>
                <a:srgbClr val="495365"/>
              </a:solidFill>
              <a:latin typeface="Lato" panose="020F0502020204030203" pitchFamily="34" charset="0"/>
            </a:endParaRPr>
          </a:p>
          <a:p>
            <a:pPr algn="l"/>
            <a:r>
              <a:rPr lang="en-GB" sz="1400" b="0" i="0" dirty="0">
                <a:solidFill>
                  <a:srgbClr val="495365"/>
                </a:solidFill>
                <a:effectLst/>
                <a:latin typeface="Arial" panose="020B0604020202020204" pitchFamily="34" charset="0"/>
              </a:rPr>
              <a:t> MINERGIE. </a:t>
            </a:r>
            <a:r>
              <a:rPr lang="en-GB" sz="1400" b="0" i="0" dirty="0" err="1">
                <a:solidFill>
                  <a:srgbClr val="495365"/>
                </a:solidFill>
                <a:effectLst/>
                <a:latin typeface="Arial" panose="020B0604020202020204" pitchFamily="34" charset="0"/>
              </a:rPr>
              <a:t>Modèles</a:t>
            </a:r>
            <a:r>
              <a:rPr lang="en-GB" sz="1400" b="0" i="0" dirty="0">
                <a:solidFill>
                  <a:srgbClr val="495365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lang="en-GB" sz="1400" b="0" i="0" dirty="0" err="1">
                <a:solidFill>
                  <a:srgbClr val="495365"/>
                </a:solidFill>
                <a:effectLst/>
                <a:latin typeface="Arial" panose="020B0604020202020204" pitchFamily="34" charset="0"/>
              </a:rPr>
              <a:t>rénovation</a:t>
            </a:r>
            <a:r>
              <a:rPr lang="en-GB" sz="1400" b="0" i="0" dirty="0">
                <a:solidFill>
                  <a:srgbClr val="495365"/>
                </a:solidFill>
                <a:effectLst/>
                <a:latin typeface="Arial" panose="020B0604020202020204" pitchFamily="34" charset="0"/>
              </a:rPr>
              <a:t>. Online, 2024. Available at: </a:t>
            </a:r>
            <a:r>
              <a:rPr lang="en-GB" sz="1400" b="0" i="0" dirty="0">
                <a:solidFill>
                  <a:srgbClr val="495365"/>
                </a:solidFill>
                <a:effectLst/>
                <a:latin typeface="Courier New" panose="02070309020205020404" pitchFamily="49" charset="0"/>
              </a:rPr>
              <a:t>https://www.minergie.ch/fr/</a:t>
            </a:r>
            <a:br>
              <a:rPr lang="en-GB" sz="1400" b="0" i="0" dirty="0">
                <a:solidFill>
                  <a:srgbClr val="495365"/>
                </a:solidFill>
                <a:effectLst/>
                <a:latin typeface="Lato" panose="020F0502020204030203" pitchFamily="34" charset="0"/>
              </a:rPr>
            </a:br>
            <a:r>
              <a:rPr lang="en-GB" sz="1400" b="0" i="0" dirty="0">
                <a:solidFill>
                  <a:srgbClr val="495365"/>
                </a:solidFill>
                <a:effectLst/>
                <a:latin typeface="Courier New" panose="02070309020205020404" pitchFamily="49" charset="0"/>
              </a:rPr>
              <a:t>standards/</a:t>
            </a:r>
            <a:r>
              <a:rPr lang="en-GB" sz="1400" b="0" i="0" dirty="0" err="1">
                <a:solidFill>
                  <a:srgbClr val="495365"/>
                </a:solidFill>
                <a:effectLst/>
                <a:latin typeface="Courier New" panose="02070309020205020404" pitchFamily="49" charset="0"/>
              </a:rPr>
              <a:t>renover</a:t>
            </a:r>
            <a:r>
              <a:rPr lang="en-GB" sz="1400" b="0" i="0" dirty="0">
                <a:solidFill>
                  <a:srgbClr val="495365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GB" sz="1400" b="0" i="0" dirty="0" err="1">
                <a:solidFill>
                  <a:srgbClr val="495365"/>
                </a:solidFill>
                <a:effectLst/>
                <a:latin typeface="Courier New" panose="02070309020205020404" pitchFamily="49" charset="0"/>
              </a:rPr>
              <a:t>modeles</a:t>
            </a:r>
            <a:r>
              <a:rPr lang="en-GB" sz="1400" b="0" i="0" dirty="0">
                <a:solidFill>
                  <a:srgbClr val="495365"/>
                </a:solidFill>
                <a:effectLst/>
                <a:latin typeface="Courier New" panose="02070309020205020404" pitchFamily="49" charset="0"/>
              </a:rPr>
              <a:t>-de-renovation/ </a:t>
            </a:r>
            <a:r>
              <a:rPr lang="en-GB" sz="1400" b="0" i="0" dirty="0">
                <a:solidFill>
                  <a:srgbClr val="495365"/>
                </a:solidFill>
                <a:effectLst/>
                <a:latin typeface="Arial" panose="020B0604020202020204" pitchFamily="34" charset="0"/>
              </a:rPr>
              <a:t>(Accessed: June 7, 2024).</a:t>
            </a:r>
          </a:p>
          <a:p>
            <a:pPr algn="l"/>
            <a:r>
              <a:rPr lang="en-GB" sz="1400" b="0" i="0" dirty="0">
                <a:solidFill>
                  <a:srgbClr val="495365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sz="1400" b="0" i="0" dirty="0" err="1">
                <a:solidFill>
                  <a:srgbClr val="495365"/>
                </a:solidFill>
                <a:effectLst/>
                <a:latin typeface="Arial" panose="020B0604020202020204" pitchFamily="34" charset="0"/>
              </a:rPr>
              <a:t>Houzy</a:t>
            </a:r>
            <a:r>
              <a:rPr lang="en-GB" sz="1400" b="0" i="0" dirty="0">
                <a:solidFill>
                  <a:srgbClr val="495365"/>
                </a:solidFill>
                <a:effectLst/>
                <a:latin typeface="Arial" panose="020B0604020202020204" pitchFamily="34" charset="0"/>
              </a:rPr>
              <a:t>. Insulating facade costs, 2024.</a:t>
            </a:r>
            <a:br>
              <a:rPr lang="en-GB" sz="1400" b="0" i="0" dirty="0">
                <a:solidFill>
                  <a:srgbClr val="495365"/>
                </a:solidFill>
                <a:effectLst/>
                <a:latin typeface="Lato" panose="020F0502020204030203" pitchFamily="34" charset="0"/>
              </a:rPr>
            </a:br>
            <a:r>
              <a:rPr lang="en-GB" sz="1400" b="0" i="0" dirty="0">
                <a:solidFill>
                  <a:srgbClr val="495365"/>
                </a:solidFill>
                <a:effectLst/>
                <a:latin typeface="Arial" panose="020B0604020202020204" pitchFamily="34" charset="0"/>
              </a:rPr>
              <a:t>24</a:t>
            </a:r>
            <a:br>
              <a:rPr lang="en-GB" sz="1400" b="0" i="0" dirty="0">
                <a:solidFill>
                  <a:srgbClr val="495365"/>
                </a:solidFill>
                <a:effectLst/>
                <a:latin typeface="Lato" panose="020F0502020204030203" pitchFamily="34" charset="0"/>
              </a:rPr>
            </a:br>
            <a:endParaRPr lang="en-GB" sz="13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C3ECD9-B134-4A1A-D7D9-10A5F667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Sources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6FC182-DEA0-719F-81B1-551800D59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C1A278-A07C-A6CB-EF72-6E0FB6CB4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2696D4-95DA-5F1C-F68D-716B6EFE1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1858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table with numbers and a number of windows&#10;&#10;Description automatically generated with medium confidence">
            <a:extLst>
              <a:ext uri="{FF2B5EF4-FFF2-40B4-BE49-F238E27FC236}">
                <a16:creationId xmlns:a16="http://schemas.microsoft.com/office/drawing/2014/main" id="{69957102-85C7-B381-FA07-846FAE471E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875" y="1203785"/>
            <a:ext cx="7726363" cy="3341651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A7EBBC4-BC66-8AC9-3A91-97C372C65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</p:spPr>
        <p:txBody>
          <a:bodyPr anchor="t">
            <a:normAutofit/>
          </a:bodyPr>
          <a:lstStyle/>
          <a:p>
            <a:r>
              <a:rPr lang="fr-FR" dirty="0" err="1"/>
              <a:t>Heating</a:t>
            </a:r>
            <a:r>
              <a:rPr lang="fr-FR" dirty="0"/>
              <a:t>/m2 </a:t>
            </a:r>
            <a:r>
              <a:rPr lang="fr-FR" dirty="0" err="1"/>
              <a:t>martigny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93CA0C-3BAB-2137-560F-39676D6343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4D08FE-7CC3-B0B5-E8A8-418880FE0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Speaker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90B1CE-7A8C-1A93-60D7-2821F1719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89797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EB09C-3E32-2B96-5304-0C2ED91FB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40FC9D-8425-7C9B-F1F0-FB08711CFE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B121C-7D46-3CB4-382E-5618AA0DDC7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5F92E2-47C1-3989-5FD7-10E3C59C3F0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06AE5-F221-2C7B-91CF-AB1C19C304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42</a:t>
            </a:fld>
            <a:endParaRPr lang="fr-FR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687B8EE-B8A6-F98E-1F72-31377EA6A4C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7547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FDC403-614E-9E68-E966-BB772CE76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473006" cy="1072753"/>
          </a:xfrm>
        </p:spPr>
        <p:txBody>
          <a:bodyPr/>
          <a:lstStyle/>
          <a:p>
            <a:r>
              <a:rPr lang="fr-FR" dirty="0" err="1"/>
              <a:t>Result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wall</a:t>
            </a:r>
            <a:r>
              <a:rPr lang="fr-FR" dirty="0"/>
              <a:t> &amp; </a:t>
            </a:r>
            <a:r>
              <a:rPr lang="fr-FR" dirty="0" err="1"/>
              <a:t>windows</a:t>
            </a:r>
            <a:r>
              <a:rPr lang="fr-FR" dirty="0"/>
              <a:t> </a:t>
            </a:r>
            <a:r>
              <a:rPr lang="fr-FR" dirty="0" err="1"/>
              <a:t>renovations</a:t>
            </a:r>
            <a:r>
              <a:rPr lang="fr-FR" dirty="0"/>
              <a:t> Verbier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97B262-E71A-9CAB-3080-691C572F0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1075E1-E3B3-824C-043A-C510B3157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ED6F51-FAEC-4FFF-9946-578641CAD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43</a:t>
            </a:fld>
            <a:endParaRPr lang="fr-FR" dirty="0"/>
          </a:p>
        </p:txBody>
      </p:sp>
      <p:pic>
        <p:nvPicPr>
          <p:cNvPr id="14" name="Content Placeholder 8" descr="A group of cubes in different colors&#10;&#10;Description automatically generated">
            <a:extLst>
              <a:ext uri="{FF2B5EF4-FFF2-40B4-BE49-F238E27FC236}">
                <a16:creationId xmlns:a16="http://schemas.microsoft.com/office/drawing/2014/main" id="{5AF75312-283A-A959-ECDC-3A9DB5E0D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91" y="720381"/>
            <a:ext cx="3150714" cy="2057315"/>
          </a:xfrm>
          <a:prstGeom prst="rect">
            <a:avLst/>
          </a:prstGeom>
        </p:spPr>
      </p:pic>
      <p:pic>
        <p:nvPicPr>
          <p:cNvPr id="13" name="Picture 12" descr="A table with numbers and a number of windows&#10;&#10;Description automatically generated with medium confidence">
            <a:extLst>
              <a:ext uri="{FF2B5EF4-FFF2-40B4-BE49-F238E27FC236}">
                <a16:creationId xmlns:a16="http://schemas.microsoft.com/office/drawing/2014/main" id="{8E2F3ECF-F155-634F-C678-7F5D20A90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474" y="2240693"/>
            <a:ext cx="6665998" cy="240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119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D92A7967-4865-E640-98DC-2F68AD32F2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566" y="986640"/>
            <a:ext cx="3144838" cy="3579812"/>
          </a:xfrm>
        </p:spPr>
        <p:txBody>
          <a:bodyPr>
            <a:normAutofit lnSpcReduction="10000"/>
          </a:bodyPr>
          <a:lstStyle/>
          <a:p>
            <a:r>
              <a:rPr lang="en-GB" dirty="0"/>
              <a:t>statistical register containing data on all buildings in Switzerland, updated by communal building departments and managed by the Federal Statistical Office.</a:t>
            </a:r>
          </a:p>
          <a:p>
            <a:r>
              <a:rPr lang="en-GB" dirty="0"/>
              <a:t> information on construction projects, buildings, dwellings, entrances, and streets, and is used for statistical, research, planning, and legal purposes.</a:t>
            </a:r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5BD16121-1968-61ED-C4A9-9E33F9417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019" r="2372" b="6899"/>
          <a:stretch/>
        </p:blipFill>
        <p:spPr>
          <a:xfrm>
            <a:off x="3805207" y="1201255"/>
            <a:ext cx="4875229" cy="2864372"/>
          </a:xfr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211B708E-5D66-AC4E-88EB-D50C6EC8E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4" y="131032"/>
            <a:ext cx="8008307" cy="1072753"/>
          </a:xfrm>
        </p:spPr>
        <p:txBody>
          <a:bodyPr>
            <a:normAutofit/>
          </a:bodyPr>
          <a:lstStyle/>
          <a:p>
            <a:r>
              <a:rPr lang="fr-FR" dirty="0"/>
              <a:t>RegBL (Registre fédéral des bâtiments et logements) 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748F7D4-36A8-704E-AF37-08718846C33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020A50B-1D21-8C40-91A9-B311F6AF0B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FE2BFF2-E242-3048-A665-79FC4A427F7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49746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D92A7967-4865-E640-98DC-2F68AD32F2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900" y="1961307"/>
            <a:ext cx="3144838" cy="11832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Geometric information + EGID (Unique building identifier)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211B708E-5D66-AC4E-88EB-D50C6EC8E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4" y="131032"/>
            <a:ext cx="8008307" cy="1072753"/>
          </a:xfrm>
        </p:spPr>
        <p:txBody>
          <a:bodyPr>
            <a:normAutofit/>
          </a:bodyPr>
          <a:lstStyle/>
          <a:p>
            <a:r>
              <a:rPr lang="fr-FR" dirty="0"/>
              <a:t>National official mensuration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748F7D4-36A8-704E-AF37-08718846C33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020A50B-1D21-8C40-91A9-B311F6AF0B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Speaker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FE2BFF2-E242-3048-A665-79FC4A427F7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45</a:t>
            </a:fld>
            <a:endParaRPr lang="fr-FR" dirty="0"/>
          </a:p>
        </p:txBody>
      </p:sp>
      <p:pic>
        <p:nvPicPr>
          <p:cNvPr id="12" name="Content Placeholder 11" descr="A screenshot of a map&#10;&#10;Description automatically generated">
            <a:extLst>
              <a:ext uri="{FF2B5EF4-FFF2-40B4-BE49-F238E27FC236}">
                <a16:creationId xmlns:a16="http://schemas.microsoft.com/office/drawing/2014/main" id="{854D4C1B-E737-FDD9-5574-8A1C1C938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53"/>
          <a:stretch/>
        </p:blipFill>
        <p:spPr>
          <a:xfrm>
            <a:off x="4049711" y="1106020"/>
            <a:ext cx="4629761" cy="3270671"/>
          </a:xfrm>
        </p:spPr>
      </p:pic>
    </p:spTree>
    <p:extLst>
      <p:ext uri="{BB962C8B-B14F-4D97-AF65-F5344CB8AC3E}">
        <p14:creationId xmlns:p14="http://schemas.microsoft.com/office/powerpoint/2010/main" val="30033186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diagram of a diagram&#10;&#10;Description automatically generated">
            <a:extLst>
              <a:ext uri="{FF2B5EF4-FFF2-40B4-BE49-F238E27FC236}">
                <a16:creationId xmlns:a16="http://schemas.microsoft.com/office/drawing/2014/main" id="{1FA94F53-4822-FE45-2458-312C13398B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818" y="1235841"/>
            <a:ext cx="7821865" cy="2796315"/>
          </a:xfrm>
          <a:noFill/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6669969" cy="1072753"/>
          </a:xfrm>
        </p:spPr>
        <p:txBody>
          <a:bodyPr anchor="t">
            <a:normAutofit/>
          </a:bodyPr>
          <a:lstStyle/>
          <a:p>
            <a:r>
              <a:rPr lang="fr-FR" dirty="0"/>
              <a:t>ELEMENTS TO RUN CITYSIM SIMULATION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Speaker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46</a:t>
            </a:fld>
            <a:endParaRPr lang="fr-FR"/>
          </a:p>
        </p:txBody>
      </p:sp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AC027DDC-9508-CA6A-B541-20C10E49F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4993" y="1956196"/>
            <a:ext cx="1072753" cy="1072753"/>
          </a:xfrm>
          <a:prstGeom prst="rect">
            <a:avLst/>
          </a:prstGeom>
        </p:spPr>
      </p:pic>
      <p:pic>
        <p:nvPicPr>
          <p:cNvPr id="10" name="Graphic 9" descr="Close with solid fill">
            <a:extLst>
              <a:ext uri="{FF2B5EF4-FFF2-40B4-BE49-F238E27FC236}">
                <a16:creationId xmlns:a16="http://schemas.microsoft.com/office/drawing/2014/main" id="{41F66230-4873-F621-D4DE-CA39F666D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9642" y="1868899"/>
            <a:ext cx="1072753" cy="1072753"/>
          </a:xfrm>
          <a:prstGeom prst="rect">
            <a:avLst/>
          </a:prstGeom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9D4242F1-F334-A29A-6B49-D96F76E69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0605" y="1858770"/>
            <a:ext cx="712980" cy="712980"/>
          </a:xfrm>
          <a:prstGeom prst="rect">
            <a:avLst/>
          </a:prstGeom>
        </p:spPr>
      </p:pic>
      <p:pic>
        <p:nvPicPr>
          <p:cNvPr id="12" name="Graphic 11" descr="Close with solid fill">
            <a:extLst>
              <a:ext uri="{FF2B5EF4-FFF2-40B4-BE49-F238E27FC236}">
                <a16:creationId xmlns:a16="http://schemas.microsoft.com/office/drawing/2014/main" id="{3860EC77-3ADD-657F-05C8-E718E865D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0605" y="2326347"/>
            <a:ext cx="615305" cy="6153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F91DA35-39DE-C137-00D2-2D755C24D72D}"/>
              </a:ext>
            </a:extLst>
          </p:cNvPr>
          <p:cNvSpPr txBox="1"/>
          <p:nvPr/>
        </p:nvSpPr>
        <p:spPr>
          <a:xfrm>
            <a:off x="3423173" y="607573"/>
            <a:ext cx="19907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/>
              <a:t>Valais case</a:t>
            </a:r>
            <a:endParaRPr lang="en-GB" sz="2500" dirty="0"/>
          </a:p>
        </p:txBody>
      </p:sp>
    </p:spTree>
    <p:extLst>
      <p:ext uri="{BB962C8B-B14F-4D97-AF65-F5344CB8AC3E}">
        <p14:creationId xmlns:p14="http://schemas.microsoft.com/office/powerpoint/2010/main" val="26041944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map of a city&#10;&#10;Description automatically generated">
            <a:extLst>
              <a:ext uri="{FF2B5EF4-FFF2-40B4-BE49-F238E27FC236}">
                <a16:creationId xmlns:a16="http://schemas.microsoft.com/office/drawing/2014/main" id="{C75E40A1-90DF-9A52-2E72-F97778A08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0373" y="760914"/>
            <a:ext cx="6443253" cy="2620301"/>
          </a:xfrm>
        </p:spPr>
      </p:pic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BEABE94-B05E-0C4F-8BC5-6756FBBBC0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83307" y="3515557"/>
            <a:ext cx="6577386" cy="1233997"/>
          </a:xfrm>
        </p:spPr>
        <p:txBody>
          <a:bodyPr>
            <a:normAutofit fontScale="62500" lnSpcReduction="20000"/>
          </a:bodyPr>
          <a:lstStyle/>
          <a:p>
            <a:r>
              <a:rPr lang="en-GB" dirty="0">
                <a:latin typeface="+mn-lt"/>
              </a:rPr>
              <a:t>1. Vector data set that represents buildings </a:t>
            </a:r>
            <a:r>
              <a:rPr lang="en-GB" dirty="0" err="1">
                <a:latin typeface="+mn-lt"/>
              </a:rPr>
              <a:t>modeled</a:t>
            </a:r>
            <a:r>
              <a:rPr lang="en-GB" dirty="0">
                <a:latin typeface="+mn-lt"/>
              </a:rPr>
              <a:t> in 3D with high accuracy and extensive coverage.</a:t>
            </a:r>
          </a:p>
          <a:p>
            <a:r>
              <a:rPr lang="en-GB" dirty="0">
                <a:latin typeface="+mn-lt"/>
              </a:rPr>
              <a:t>2. </a:t>
            </a:r>
            <a:r>
              <a:rPr lang="en-GB" dirty="0" err="1">
                <a:latin typeface="+mn-lt"/>
              </a:rPr>
              <a:t>Modeling</a:t>
            </a:r>
            <a:r>
              <a:rPr lang="en-GB" dirty="0">
                <a:latin typeface="+mn-lt"/>
              </a:rPr>
              <a:t> is based on current digital aerial photograph strips from </a:t>
            </a:r>
            <a:r>
              <a:rPr lang="en-GB" dirty="0" err="1">
                <a:latin typeface="+mn-lt"/>
              </a:rPr>
              <a:t>swisstopo</a:t>
            </a:r>
            <a:r>
              <a:rPr lang="en-GB" dirty="0">
                <a:latin typeface="+mn-lt"/>
              </a:rPr>
              <a:t>, with roofs captured in 3D by photogrammetry and other elements automatically generated in post-processing.</a:t>
            </a:r>
          </a:p>
          <a:p>
            <a:r>
              <a:rPr lang="en-GB" dirty="0">
                <a:latin typeface="+mn-lt"/>
              </a:rPr>
              <a:t>3. Used in various fields such as 3D visualizations, land use planning, visibility analysis, shadow calculations, propagation analysis, solar energy potential calculation, natural event simulations, and urban ecology and climatology.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EE3D9599-6AD0-A54B-A8DB-E5D44637B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SWISS Building 3D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0776DD9-9966-334C-AB8C-86A7550DDD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72CC2CF-A9E4-D54C-A3BC-4BEE6B21B74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24376F-AEFF-1D40-AB92-99A91B91E1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02418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diagram of a diagram&#10;&#10;Description automatically generated">
            <a:extLst>
              <a:ext uri="{FF2B5EF4-FFF2-40B4-BE49-F238E27FC236}">
                <a16:creationId xmlns:a16="http://schemas.microsoft.com/office/drawing/2014/main" id="{1FA94F53-4822-FE45-2458-312C13398B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818" y="1342268"/>
            <a:ext cx="7821865" cy="2796315"/>
          </a:xfrm>
          <a:noFill/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</p:spPr>
        <p:txBody>
          <a:bodyPr anchor="t">
            <a:normAutofit/>
          </a:bodyPr>
          <a:lstStyle/>
          <a:p>
            <a:r>
              <a:rPr lang="fr-FR" dirty="0"/>
              <a:t>ELEMENTS TO RUN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Speaker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48</a:t>
            </a:fld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4C66DA-0CCE-34D7-243B-3A696D41FD46}"/>
              </a:ext>
            </a:extLst>
          </p:cNvPr>
          <p:cNvSpPr txBox="1"/>
          <p:nvPr/>
        </p:nvSpPr>
        <p:spPr>
          <a:xfrm>
            <a:off x="3423173" y="712867"/>
            <a:ext cx="19907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/>
              <a:t>Normal case</a:t>
            </a:r>
            <a:endParaRPr lang="en-GB" sz="2500" dirty="0"/>
          </a:p>
        </p:txBody>
      </p:sp>
    </p:spTree>
    <p:extLst>
      <p:ext uri="{BB962C8B-B14F-4D97-AF65-F5344CB8AC3E}">
        <p14:creationId xmlns:p14="http://schemas.microsoft.com/office/powerpoint/2010/main" val="14442189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5FB0AE-CB59-E76C-C9F9-C4CB83583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Flowchart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ACC48-902D-A3DF-FE9A-712D171D9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63965-965F-6E84-E7BE-FD361F6C1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D7BC6-8DF7-ECF5-99E6-F614D5E76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49</a:t>
            </a:fld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EFC7F6-6333-846D-562C-463918915AEE}"/>
              </a:ext>
            </a:extLst>
          </p:cNvPr>
          <p:cNvSpPr/>
          <p:nvPr/>
        </p:nvSpPr>
        <p:spPr>
          <a:xfrm>
            <a:off x="301657" y="1300898"/>
            <a:ext cx="1116979" cy="8295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Database</a:t>
            </a:r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2B09AA9-8387-E06C-D682-3F3839B51BF9}"/>
              </a:ext>
            </a:extLst>
          </p:cNvPr>
          <p:cNvSpPr/>
          <p:nvPr/>
        </p:nvSpPr>
        <p:spPr>
          <a:xfrm>
            <a:off x="2142166" y="1300897"/>
            <a:ext cx="1324467" cy="8295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Geopackage</a:t>
            </a:r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3569097-2D60-B79B-F0EB-94DC22EBA857}"/>
              </a:ext>
            </a:extLst>
          </p:cNvPr>
          <p:cNvSpPr/>
          <p:nvPr/>
        </p:nvSpPr>
        <p:spPr>
          <a:xfrm>
            <a:off x="6385437" y="1300897"/>
            <a:ext cx="1324468" cy="8295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xml file for city </a:t>
            </a:r>
            <a:r>
              <a:rPr lang="fr-FR" dirty="0" err="1"/>
              <a:t>sim</a:t>
            </a:r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144A219-A0C9-663C-5C43-6A685BA2D459}"/>
              </a:ext>
            </a:extLst>
          </p:cNvPr>
          <p:cNvSpPr/>
          <p:nvPr/>
        </p:nvSpPr>
        <p:spPr>
          <a:xfrm>
            <a:off x="6385437" y="2629131"/>
            <a:ext cx="1324468" cy="8295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Simulation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CitySim</a:t>
            </a:r>
            <a:endParaRPr lang="en-GB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7FF95A3-7C52-B500-C1FC-6C7ABFFC4E78}"/>
              </a:ext>
            </a:extLst>
          </p:cNvPr>
          <p:cNvSpPr/>
          <p:nvPr/>
        </p:nvSpPr>
        <p:spPr>
          <a:xfrm>
            <a:off x="6385437" y="3957365"/>
            <a:ext cx="1324468" cy="8295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Output file</a:t>
            </a:r>
            <a:endParaRPr lang="en-GB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197867C-947B-291A-17BC-8B43EF7DC578}"/>
              </a:ext>
            </a:extLst>
          </p:cNvPr>
          <p:cNvSpPr/>
          <p:nvPr/>
        </p:nvSpPr>
        <p:spPr>
          <a:xfrm>
            <a:off x="4098938" y="1300898"/>
            <a:ext cx="1324468" cy="8295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Select zone of </a:t>
            </a:r>
            <a:r>
              <a:rPr lang="fr-FR" dirty="0" err="1"/>
              <a:t>interest</a:t>
            </a:r>
            <a:r>
              <a:rPr lang="fr-FR" dirty="0"/>
              <a:t> in QGIS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9623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584497" cy="1072753"/>
          </a:xfrm>
        </p:spPr>
        <p:txBody>
          <a:bodyPr anchor="t">
            <a:normAutofit/>
          </a:bodyPr>
          <a:lstStyle/>
          <a:p>
            <a:r>
              <a:rPr lang="fr-FR" dirty="0"/>
              <a:t>ELEMENTS TO RUN CITYSIM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Speaker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5</a:t>
            </a:fld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4C66DA-0CCE-34D7-243B-3A696D41FD46}"/>
              </a:ext>
            </a:extLst>
          </p:cNvPr>
          <p:cNvSpPr txBox="1"/>
          <p:nvPr/>
        </p:nvSpPr>
        <p:spPr>
          <a:xfrm>
            <a:off x="2980658" y="529646"/>
            <a:ext cx="292171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/>
              <a:t>Normal case 2.5D</a:t>
            </a:r>
            <a:endParaRPr lang="en-GB" sz="25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8DA63E3-628C-6113-4088-7A163D617D9E}"/>
              </a:ext>
            </a:extLst>
          </p:cNvPr>
          <p:cNvSpPr/>
          <p:nvPr/>
        </p:nvSpPr>
        <p:spPr>
          <a:xfrm>
            <a:off x="647567" y="2164338"/>
            <a:ext cx="1187457" cy="6023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National MO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FA09B18-093E-7047-5568-B48C3C5409BF}"/>
              </a:ext>
            </a:extLst>
          </p:cNvPr>
          <p:cNvSpPr/>
          <p:nvPr/>
        </p:nvSpPr>
        <p:spPr>
          <a:xfrm>
            <a:off x="647109" y="3395778"/>
            <a:ext cx="1187915" cy="5147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RegBL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E5ED050-9B81-68AB-5177-E5D322984446}"/>
              </a:ext>
            </a:extLst>
          </p:cNvPr>
          <p:cNvSpPr/>
          <p:nvPr/>
        </p:nvSpPr>
        <p:spPr>
          <a:xfrm>
            <a:off x="2012269" y="2151657"/>
            <a:ext cx="645428" cy="257059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1820E4FE-C438-4CD7-E193-40853D4D67E4}"/>
              </a:ext>
            </a:extLst>
          </p:cNvPr>
          <p:cNvSpPr/>
          <p:nvPr/>
        </p:nvSpPr>
        <p:spPr>
          <a:xfrm>
            <a:off x="2028390" y="3524643"/>
            <a:ext cx="645428" cy="257059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9D7FEB0-5145-85A0-9AD9-DF5DB149558F}"/>
              </a:ext>
            </a:extLst>
          </p:cNvPr>
          <p:cNvSpPr/>
          <p:nvPr/>
        </p:nvSpPr>
        <p:spPr>
          <a:xfrm>
            <a:off x="2031670" y="2686903"/>
            <a:ext cx="645428" cy="257059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68E7791-0DA9-9089-57B2-B56F878DE29B}"/>
              </a:ext>
            </a:extLst>
          </p:cNvPr>
          <p:cNvSpPr/>
          <p:nvPr/>
        </p:nvSpPr>
        <p:spPr>
          <a:xfrm>
            <a:off x="2956154" y="2621538"/>
            <a:ext cx="1485363" cy="3534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EGID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9F476F0-49AA-54F0-CD2A-58D47696880D}"/>
              </a:ext>
            </a:extLst>
          </p:cNvPr>
          <p:cNvSpPr/>
          <p:nvPr/>
        </p:nvSpPr>
        <p:spPr>
          <a:xfrm>
            <a:off x="2956154" y="3235062"/>
            <a:ext cx="1436043" cy="84456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50000"/>
                  </a:schemeClr>
                </a:solidFill>
              </a:rPr>
              <a:t>Other</a:t>
            </a:r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 infos:</a:t>
            </a:r>
            <a:br>
              <a:rPr lang="fr-FR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fr-FR" dirty="0" err="1">
                <a:solidFill>
                  <a:schemeClr val="tx1">
                    <a:lumMod val="50000"/>
                  </a:schemeClr>
                </a:solidFill>
              </a:rPr>
              <a:t>Heating</a:t>
            </a:r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 system, </a:t>
            </a:r>
            <a:r>
              <a:rPr lang="fr-FR" dirty="0" err="1">
                <a:solidFill>
                  <a:schemeClr val="tx1">
                    <a:lumMod val="50000"/>
                  </a:schemeClr>
                </a:solidFill>
              </a:rPr>
              <a:t>creation</a:t>
            </a:r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 date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5F28F99B-880D-7312-CE3A-1C83087BBE70}"/>
              </a:ext>
            </a:extLst>
          </p:cNvPr>
          <p:cNvSpPr/>
          <p:nvPr/>
        </p:nvSpPr>
        <p:spPr>
          <a:xfrm rot="20625585">
            <a:off x="4569808" y="2014981"/>
            <a:ext cx="645428" cy="257059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7CF330D3-0AEB-8B02-69BB-6CFE1E9CEB9A}"/>
              </a:ext>
            </a:extLst>
          </p:cNvPr>
          <p:cNvSpPr/>
          <p:nvPr/>
        </p:nvSpPr>
        <p:spPr>
          <a:xfrm rot="20296759">
            <a:off x="4571392" y="3362786"/>
            <a:ext cx="645428" cy="257059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54053EC-CF5B-6BCD-DBC4-6EBD3F712C36}"/>
              </a:ext>
            </a:extLst>
          </p:cNvPr>
          <p:cNvSpPr/>
          <p:nvPr/>
        </p:nvSpPr>
        <p:spPr>
          <a:xfrm>
            <a:off x="5489372" y="1394049"/>
            <a:ext cx="1306381" cy="701780"/>
          </a:xfrm>
          <a:prstGeom prst="rect">
            <a:avLst/>
          </a:prstGeom>
          <a:solidFill>
            <a:srgbClr val="97D74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Extrude </a:t>
            </a:r>
            <a:r>
              <a:rPr lang="fr-FR" dirty="0" err="1">
                <a:solidFill>
                  <a:schemeClr val="tx1">
                    <a:lumMod val="50000"/>
                  </a:schemeClr>
                </a:solidFill>
              </a:rPr>
              <a:t>based</a:t>
            </a:r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 on </a:t>
            </a:r>
            <a:r>
              <a:rPr lang="fr-FR" dirty="0" err="1">
                <a:solidFill>
                  <a:schemeClr val="tx1">
                    <a:lumMod val="50000"/>
                  </a:schemeClr>
                </a:solidFill>
              </a:rPr>
              <a:t>number</a:t>
            </a:r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 of </a:t>
            </a:r>
            <a:r>
              <a:rPr lang="fr-FR" dirty="0" err="1">
                <a:solidFill>
                  <a:schemeClr val="tx1">
                    <a:lumMod val="50000"/>
                  </a:schemeClr>
                </a:solidFill>
              </a:rPr>
              <a:t>floors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D2294C0-E4D4-7E71-231E-E779BDE52956}"/>
              </a:ext>
            </a:extLst>
          </p:cNvPr>
          <p:cNvSpPr/>
          <p:nvPr/>
        </p:nvSpPr>
        <p:spPr>
          <a:xfrm>
            <a:off x="5489372" y="2766657"/>
            <a:ext cx="1306381" cy="701780"/>
          </a:xfrm>
          <a:prstGeom prst="rect">
            <a:avLst/>
          </a:prstGeom>
          <a:solidFill>
            <a:srgbClr val="97D74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Use EGID to get RegBL infos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1B448FE6-B55F-355D-C468-59A3503144A9}"/>
              </a:ext>
            </a:extLst>
          </p:cNvPr>
          <p:cNvSpPr/>
          <p:nvPr/>
        </p:nvSpPr>
        <p:spPr>
          <a:xfrm rot="493992">
            <a:off x="4583805" y="2731792"/>
            <a:ext cx="645428" cy="257059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D8167FD7-D8CF-7377-28F0-29C319BAE867}"/>
              </a:ext>
            </a:extLst>
          </p:cNvPr>
          <p:cNvSpPr/>
          <p:nvPr/>
        </p:nvSpPr>
        <p:spPr>
          <a:xfrm>
            <a:off x="6994559" y="1616410"/>
            <a:ext cx="645428" cy="257059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8E1B56CA-7546-DCAD-B018-8BBE881FBBF7}"/>
              </a:ext>
            </a:extLst>
          </p:cNvPr>
          <p:cNvSpPr/>
          <p:nvPr/>
        </p:nvSpPr>
        <p:spPr>
          <a:xfrm>
            <a:off x="7040811" y="2962905"/>
            <a:ext cx="645428" cy="257059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46B1480-F52C-6E14-1D95-D142D17B8EB7}"/>
              </a:ext>
            </a:extLst>
          </p:cNvPr>
          <p:cNvSpPr/>
          <p:nvPr/>
        </p:nvSpPr>
        <p:spPr>
          <a:xfrm>
            <a:off x="7770470" y="1275916"/>
            <a:ext cx="1017812" cy="100427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2.5D rendering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BD6E78F-E713-090A-402D-C516699C8C28}"/>
              </a:ext>
            </a:extLst>
          </p:cNvPr>
          <p:cNvSpPr/>
          <p:nvPr/>
        </p:nvSpPr>
        <p:spPr>
          <a:xfrm>
            <a:off x="7770470" y="2645443"/>
            <a:ext cx="1017812" cy="100427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Relevant infos for each building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2" name="Picture 11" descr="A group of blocks of different colors&#10;&#10;Description automatically generated">
            <a:extLst>
              <a:ext uri="{FF2B5EF4-FFF2-40B4-BE49-F238E27FC236}">
                <a16:creationId xmlns:a16="http://schemas.microsoft.com/office/drawing/2014/main" id="{B7892F52-59C4-CCE8-FB83-99A3B7D5A0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9" t="25095" b="10142"/>
          <a:stretch/>
        </p:blipFill>
        <p:spPr>
          <a:xfrm>
            <a:off x="5586873" y="3855110"/>
            <a:ext cx="2928215" cy="1038044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30CB118B-7890-A74B-4094-F62A1AEC80DB}"/>
              </a:ext>
            </a:extLst>
          </p:cNvPr>
          <p:cNvSpPr/>
          <p:nvPr/>
        </p:nvSpPr>
        <p:spPr>
          <a:xfrm rot="16200000">
            <a:off x="5961417" y="2306828"/>
            <a:ext cx="372359" cy="257061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33D8645-8A79-7500-5DCE-3A19FFD4AC00}"/>
              </a:ext>
            </a:extLst>
          </p:cNvPr>
          <p:cNvSpPr/>
          <p:nvPr/>
        </p:nvSpPr>
        <p:spPr>
          <a:xfrm>
            <a:off x="2931493" y="1987925"/>
            <a:ext cx="1485363" cy="51006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Land </a:t>
            </a:r>
            <a:r>
              <a:rPr lang="fr-FR" dirty="0" err="1">
                <a:solidFill>
                  <a:schemeClr val="tx1">
                    <a:lumMod val="50000"/>
                  </a:schemeClr>
                </a:solidFill>
              </a:rPr>
              <a:t>measurements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978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5FB0AE-CB59-E76C-C9F9-C4CB83583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Flowchart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ACC48-902D-A3DF-FE9A-712D171D9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63965-965F-6E84-E7BE-FD361F6C1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D7BC6-8DF7-ECF5-99E6-F614D5E76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50</a:t>
            </a:fld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EFC7F6-6333-846D-562C-463918915AEE}"/>
              </a:ext>
            </a:extLst>
          </p:cNvPr>
          <p:cNvSpPr/>
          <p:nvPr/>
        </p:nvSpPr>
        <p:spPr>
          <a:xfrm>
            <a:off x="301657" y="1300898"/>
            <a:ext cx="1116979" cy="8295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Database</a:t>
            </a:r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2B09AA9-8387-E06C-D682-3F3839B51BF9}"/>
              </a:ext>
            </a:extLst>
          </p:cNvPr>
          <p:cNvSpPr/>
          <p:nvPr/>
        </p:nvSpPr>
        <p:spPr>
          <a:xfrm>
            <a:off x="2697638" y="1300898"/>
            <a:ext cx="1324467" cy="8295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Geopackage</a:t>
            </a:r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3569097-2D60-B79B-F0EB-94DC22EBA857}"/>
              </a:ext>
            </a:extLst>
          </p:cNvPr>
          <p:cNvSpPr/>
          <p:nvPr/>
        </p:nvSpPr>
        <p:spPr>
          <a:xfrm>
            <a:off x="7546420" y="1347210"/>
            <a:ext cx="1324468" cy="8295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xml file for city </a:t>
            </a:r>
            <a:r>
              <a:rPr lang="fr-FR" dirty="0" err="1"/>
              <a:t>sim</a:t>
            </a:r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144A219-A0C9-663C-5C43-6A685BA2D459}"/>
              </a:ext>
            </a:extLst>
          </p:cNvPr>
          <p:cNvSpPr/>
          <p:nvPr/>
        </p:nvSpPr>
        <p:spPr>
          <a:xfrm>
            <a:off x="7546420" y="3215045"/>
            <a:ext cx="1324468" cy="8295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Simulation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CitySim</a:t>
            </a:r>
            <a:endParaRPr lang="en-GB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7FF95A3-7C52-B500-C1FC-6C7ABFFC4E78}"/>
              </a:ext>
            </a:extLst>
          </p:cNvPr>
          <p:cNvSpPr/>
          <p:nvPr/>
        </p:nvSpPr>
        <p:spPr>
          <a:xfrm>
            <a:off x="5199159" y="3205810"/>
            <a:ext cx="1324468" cy="8295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Output file</a:t>
            </a:r>
            <a:endParaRPr lang="en-GB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197867C-947B-291A-17BC-8B43EF7DC578}"/>
              </a:ext>
            </a:extLst>
          </p:cNvPr>
          <p:cNvSpPr/>
          <p:nvPr/>
        </p:nvSpPr>
        <p:spPr>
          <a:xfrm>
            <a:off x="5173113" y="1393524"/>
            <a:ext cx="1376561" cy="7369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Select zone of </a:t>
            </a:r>
            <a:r>
              <a:rPr lang="fr-FR" dirty="0" err="1"/>
              <a:t>interest</a:t>
            </a:r>
            <a:r>
              <a:rPr lang="fr-FR" dirty="0"/>
              <a:t> in QGIS</a:t>
            </a:r>
            <a:endParaRPr lang="en-GB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238D0101-8A06-3257-393D-991DC37E31CB}"/>
              </a:ext>
            </a:extLst>
          </p:cNvPr>
          <p:cNvSpPr/>
          <p:nvPr/>
        </p:nvSpPr>
        <p:spPr>
          <a:xfrm>
            <a:off x="1697650" y="1536868"/>
            <a:ext cx="700176" cy="3576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4F8C904-0AD6-CA48-565E-2DA4F45BD4FD}"/>
              </a:ext>
            </a:extLst>
          </p:cNvPr>
          <p:cNvSpPr/>
          <p:nvPr/>
        </p:nvSpPr>
        <p:spPr>
          <a:xfrm rot="10800000">
            <a:off x="6703201" y="3441780"/>
            <a:ext cx="700176" cy="3576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1626A3-9E7F-04E6-10AB-E43558F700DA}"/>
              </a:ext>
            </a:extLst>
          </p:cNvPr>
          <p:cNvSpPr txBox="1"/>
          <p:nvPr/>
        </p:nvSpPr>
        <p:spPr>
          <a:xfrm>
            <a:off x="1571385" y="2205872"/>
            <a:ext cx="9999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Geometry</a:t>
            </a:r>
            <a:r>
              <a:rPr lang="fr-FR" dirty="0"/>
              <a:t> + EGID</a:t>
            </a:r>
            <a:endParaRPr lang="en-GB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B308780-5488-5B3B-4E04-CC22D8695042}"/>
              </a:ext>
            </a:extLst>
          </p:cNvPr>
          <p:cNvSpPr/>
          <p:nvPr/>
        </p:nvSpPr>
        <p:spPr>
          <a:xfrm>
            <a:off x="4318675" y="1538856"/>
            <a:ext cx="700176" cy="3576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85F64E2-30C2-3C5D-8A0D-2C770FD656E2}"/>
              </a:ext>
            </a:extLst>
          </p:cNvPr>
          <p:cNvSpPr/>
          <p:nvPr/>
        </p:nvSpPr>
        <p:spPr>
          <a:xfrm>
            <a:off x="6697959" y="1583180"/>
            <a:ext cx="700176" cy="3576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E46B8AF-EABD-96B6-29B2-CAB9D1C527D1}"/>
              </a:ext>
            </a:extLst>
          </p:cNvPr>
          <p:cNvSpPr/>
          <p:nvPr/>
        </p:nvSpPr>
        <p:spPr>
          <a:xfrm rot="5400000">
            <a:off x="7872084" y="2492150"/>
            <a:ext cx="700176" cy="3576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2510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5FB0AE-CB59-E76C-C9F9-C4CB83583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Flowchart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ACC48-902D-A3DF-FE9A-712D171D9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63965-965F-6E84-E7BE-FD361F6C1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D7BC6-8DF7-ECF5-99E6-F614D5E76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51</a:t>
            </a:fld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EFC7F6-6333-846D-562C-463918915AEE}"/>
              </a:ext>
            </a:extLst>
          </p:cNvPr>
          <p:cNvSpPr/>
          <p:nvPr/>
        </p:nvSpPr>
        <p:spPr>
          <a:xfrm>
            <a:off x="216817" y="1203784"/>
            <a:ext cx="1201820" cy="690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Database</a:t>
            </a:r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2B09AA9-8387-E06C-D682-3F3839B51BF9}"/>
              </a:ext>
            </a:extLst>
          </p:cNvPr>
          <p:cNvSpPr/>
          <p:nvPr/>
        </p:nvSpPr>
        <p:spPr>
          <a:xfrm>
            <a:off x="2423047" y="1203785"/>
            <a:ext cx="1425068" cy="6906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Geopackage</a:t>
            </a:r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3569097-2D60-B79B-F0EB-94DC22EBA857}"/>
              </a:ext>
            </a:extLst>
          </p:cNvPr>
          <p:cNvSpPr/>
          <p:nvPr/>
        </p:nvSpPr>
        <p:spPr>
          <a:xfrm>
            <a:off x="7436503" y="3340754"/>
            <a:ext cx="1425069" cy="69068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xml file for city </a:t>
            </a:r>
            <a:r>
              <a:rPr lang="fr-FR" dirty="0" err="1"/>
              <a:t>sim</a:t>
            </a:r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144A219-A0C9-663C-5C43-6A685BA2D459}"/>
              </a:ext>
            </a:extLst>
          </p:cNvPr>
          <p:cNvSpPr/>
          <p:nvPr/>
        </p:nvSpPr>
        <p:spPr>
          <a:xfrm>
            <a:off x="4946104" y="3387882"/>
            <a:ext cx="1425069" cy="69068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Simulation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CitySim</a:t>
            </a:r>
            <a:endParaRPr lang="en-GB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7FF95A3-7C52-B500-C1FC-6C7ABFFC4E78}"/>
              </a:ext>
            </a:extLst>
          </p:cNvPr>
          <p:cNvSpPr/>
          <p:nvPr/>
        </p:nvSpPr>
        <p:spPr>
          <a:xfrm>
            <a:off x="2418108" y="3340754"/>
            <a:ext cx="1425069" cy="69068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Output file</a:t>
            </a:r>
            <a:endParaRPr lang="en-GB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197867C-947B-291A-17BC-8B43EF7DC578}"/>
              </a:ext>
            </a:extLst>
          </p:cNvPr>
          <p:cNvSpPr/>
          <p:nvPr/>
        </p:nvSpPr>
        <p:spPr>
          <a:xfrm>
            <a:off x="7406500" y="1234593"/>
            <a:ext cx="1481119" cy="6135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RegBL API to get building infos</a:t>
            </a:r>
            <a:endParaRPr lang="en-GB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238D0101-8A06-3257-393D-991DC37E31CB}"/>
              </a:ext>
            </a:extLst>
          </p:cNvPr>
          <p:cNvSpPr/>
          <p:nvPr/>
        </p:nvSpPr>
        <p:spPr>
          <a:xfrm>
            <a:off x="1626685" y="1360756"/>
            <a:ext cx="753358" cy="2977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4F8C904-0AD6-CA48-565E-2DA4F45BD4FD}"/>
              </a:ext>
            </a:extLst>
          </p:cNvPr>
          <p:cNvSpPr/>
          <p:nvPr/>
        </p:nvSpPr>
        <p:spPr>
          <a:xfrm rot="10800000">
            <a:off x="6611494" y="3497726"/>
            <a:ext cx="753358" cy="2977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1626A3-9E7F-04E6-10AB-E43558F700DA}"/>
              </a:ext>
            </a:extLst>
          </p:cNvPr>
          <p:cNvSpPr txBox="1"/>
          <p:nvPr/>
        </p:nvSpPr>
        <p:spPr>
          <a:xfrm>
            <a:off x="1480726" y="1979480"/>
            <a:ext cx="1075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Geometry</a:t>
            </a:r>
            <a:r>
              <a:rPr lang="fr-FR" dirty="0"/>
              <a:t> + EGID</a:t>
            </a:r>
            <a:endParaRPr lang="en-GB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B308780-5488-5B3B-4E04-CC22D8695042}"/>
              </a:ext>
            </a:extLst>
          </p:cNvPr>
          <p:cNvSpPr/>
          <p:nvPr/>
        </p:nvSpPr>
        <p:spPr>
          <a:xfrm>
            <a:off x="4054173" y="1360756"/>
            <a:ext cx="753358" cy="2977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85F64E2-30C2-3C5D-8A0D-2C770FD656E2}"/>
              </a:ext>
            </a:extLst>
          </p:cNvPr>
          <p:cNvSpPr/>
          <p:nvPr/>
        </p:nvSpPr>
        <p:spPr>
          <a:xfrm>
            <a:off x="6611494" y="1360756"/>
            <a:ext cx="753358" cy="2977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E46B8AF-EABD-96B6-29B2-CAB9D1C527D1}"/>
              </a:ext>
            </a:extLst>
          </p:cNvPr>
          <p:cNvSpPr/>
          <p:nvPr/>
        </p:nvSpPr>
        <p:spPr>
          <a:xfrm rot="5400000">
            <a:off x="7894270" y="2391246"/>
            <a:ext cx="582974" cy="38476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FAAEB17-0317-7B89-50D6-A97E029683C8}"/>
              </a:ext>
            </a:extLst>
          </p:cNvPr>
          <p:cNvSpPr/>
          <p:nvPr/>
        </p:nvSpPr>
        <p:spPr>
          <a:xfrm rot="10800000">
            <a:off x="4054173" y="3544855"/>
            <a:ext cx="753358" cy="2977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D60665-3313-8C8D-C0EB-B77991E82C2B}"/>
              </a:ext>
            </a:extLst>
          </p:cNvPr>
          <p:cNvSpPr txBox="1"/>
          <p:nvPr/>
        </p:nvSpPr>
        <p:spPr>
          <a:xfrm>
            <a:off x="3959070" y="1944705"/>
            <a:ext cx="122586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Using</a:t>
            </a:r>
            <a:r>
              <a:rPr lang="fr-FR" dirty="0"/>
              <a:t> EGID</a:t>
            </a:r>
            <a:endParaRPr lang="en-GB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2166004-CD92-6523-BAA1-EEBCFF231F0E}"/>
              </a:ext>
            </a:extLst>
          </p:cNvPr>
          <p:cNvSpPr/>
          <p:nvPr/>
        </p:nvSpPr>
        <p:spPr>
          <a:xfrm>
            <a:off x="4951512" y="1203785"/>
            <a:ext cx="1425069" cy="69068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Select zone of </a:t>
            </a:r>
            <a:r>
              <a:rPr lang="fr-FR" dirty="0" err="1"/>
              <a:t>interest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61684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6F21C7-56BC-A74B-BA53-D2D4021D1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Picking case </a:t>
            </a:r>
            <a:r>
              <a:rPr lang="fr-FR" dirty="0" err="1"/>
              <a:t>studies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0E3DCC4-356B-A340-9BF5-39AD9E3754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220F4E5E-C94C-9043-9393-94FDC61763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880124D-0355-C54B-9126-82BC6AB6B36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A9178B4-D530-1544-B47E-4E68F088924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8253E77-58BB-5342-B218-CB0FEF98A9E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90706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8C2303-32F1-B840-8826-D5D2A570F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0" dirty="0">
                <a:solidFill>
                  <a:srgbClr val="000000"/>
                </a:solidFill>
                <a:effectLst/>
              </a:rPr>
              <a:t>New database for </a:t>
            </a:r>
            <a:r>
              <a:rPr lang="en-GB" b="1" i="0" dirty="0" err="1">
                <a:solidFill>
                  <a:srgbClr val="000000"/>
                </a:solidFill>
                <a:effectLst/>
              </a:rPr>
              <a:t>valais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5D3C24-6B99-BB48-AB10-AA3CB1F67C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9" name="Picture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7CD98ADA-20AF-1ABC-52BE-457484E42C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0474" r="30474"/>
          <a:stretch>
            <a:fillRect/>
          </a:stretch>
        </p:blipFill>
        <p:spPr>
          <a:xfrm>
            <a:off x="904875" y="0"/>
            <a:ext cx="3667125" cy="5143500"/>
          </a:xfrm>
        </p:spPr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8B9CEE1-BEF6-B540-A7CE-B486EF9362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E659368-9571-8644-98C3-28A3170DC8F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F64CCD5-5BA5-E94A-A85A-BF62861AAB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14954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62D6DE63-D5D6-8447-97B9-784B12164D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4DFDBD-C1E6-3745-995E-944489779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B93B10A-ED1A-8846-97E5-AD42E8205C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EF8F98-392F-EF4F-9223-2F5272E0905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FECB62-E718-184B-8A74-3DEFF72656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54</a:t>
            </a:fld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A38D484B-818F-2D49-8CFB-08CC9BC8A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40989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139961B7-A025-FA4E-BEF5-54435D7870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096D2C-10CF-F54F-910E-300E27C76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96A7BAC-1FF0-0541-9F85-EBD9723850E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F2C8F6A-7134-484C-9DD6-B785DE5F55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10ECE36-6FA9-F448-B7FB-41F2F6A5243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55</a:t>
            </a:fld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484B9A52-4FC3-684F-BF5F-786B61CBA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16677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40BEC9-5222-A344-BCF9-D94397D0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B328C0A-2B46-D74A-A592-90FFD5458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3F33233-F767-C245-B534-36F99FB18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AE63D2A-0785-6841-AFED-A5664CA0F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9781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46C84240-8C90-9C4E-AA06-7C974CB548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5750EBF-A2BC-EB47-895C-9F99B6E14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E83CAA4-5FD8-404D-8F15-5706BE64615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9C3C0C4-9868-3542-8666-046912A5AF7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5C13C4-81A0-424D-96F1-1A5F4EC264A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69347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8ADDAD12-293C-B340-A08E-484210583D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A5BFFCB-3ACB-EE46-920F-166A26D9D1B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98E3023-1712-2E47-9AB9-3F2B9CD62DD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7E616-128C-7A4F-B918-D0048750CC8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06055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45719D3-DDAF-D540-B7CA-401FA5955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5C37647-1EE4-834A-89ED-09051ECF2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C7E0B6A-DC11-3E4F-87D7-E96DD3A42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416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949170" cy="1072753"/>
          </a:xfrm>
        </p:spPr>
        <p:txBody>
          <a:bodyPr anchor="t">
            <a:normAutofit/>
          </a:bodyPr>
          <a:lstStyle/>
          <a:p>
            <a:r>
              <a:rPr lang="fr-FR" dirty="0"/>
              <a:t>ELEMENTS TO RUN CITYSIM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Speaker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6</a:t>
            </a:fld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4C66DA-0CCE-34D7-243B-3A696D41FD46}"/>
              </a:ext>
            </a:extLst>
          </p:cNvPr>
          <p:cNvSpPr txBox="1"/>
          <p:nvPr/>
        </p:nvSpPr>
        <p:spPr>
          <a:xfrm>
            <a:off x="3573349" y="509954"/>
            <a:ext cx="342120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/>
              <a:t>Valais case </a:t>
            </a:r>
            <a:endParaRPr lang="en-GB" sz="25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484FC44-6A4C-471D-30C6-A1FE39F2491B}"/>
              </a:ext>
            </a:extLst>
          </p:cNvPr>
          <p:cNvSpPr/>
          <p:nvPr/>
        </p:nvSpPr>
        <p:spPr>
          <a:xfrm>
            <a:off x="677357" y="1317082"/>
            <a:ext cx="1187915" cy="55852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50000"/>
                  </a:schemeClr>
                </a:solidFill>
              </a:rPr>
              <a:t>Swiss</a:t>
            </a:r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 building 3D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8DA63E3-628C-6113-4088-7A163D617D9E}"/>
              </a:ext>
            </a:extLst>
          </p:cNvPr>
          <p:cNvSpPr/>
          <p:nvPr/>
        </p:nvSpPr>
        <p:spPr>
          <a:xfrm>
            <a:off x="647567" y="2164338"/>
            <a:ext cx="1187457" cy="6023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National MO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FA09B18-093E-7047-5568-B48C3C5409BF}"/>
              </a:ext>
            </a:extLst>
          </p:cNvPr>
          <p:cNvSpPr/>
          <p:nvPr/>
        </p:nvSpPr>
        <p:spPr>
          <a:xfrm>
            <a:off x="647109" y="3395778"/>
            <a:ext cx="1187915" cy="5147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RegBL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CB69526-0B4B-2ED0-863F-F272C8719BA4}"/>
              </a:ext>
            </a:extLst>
          </p:cNvPr>
          <p:cNvSpPr/>
          <p:nvPr/>
        </p:nvSpPr>
        <p:spPr>
          <a:xfrm>
            <a:off x="2031670" y="1487881"/>
            <a:ext cx="645428" cy="257059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E5ED050-9B81-68AB-5177-E5D322984446}"/>
              </a:ext>
            </a:extLst>
          </p:cNvPr>
          <p:cNvSpPr/>
          <p:nvPr/>
        </p:nvSpPr>
        <p:spPr>
          <a:xfrm>
            <a:off x="2012269" y="2151657"/>
            <a:ext cx="645428" cy="257059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1820E4FE-C438-4CD7-E193-40853D4D67E4}"/>
              </a:ext>
            </a:extLst>
          </p:cNvPr>
          <p:cNvSpPr/>
          <p:nvPr/>
        </p:nvSpPr>
        <p:spPr>
          <a:xfrm>
            <a:off x="2028390" y="3524643"/>
            <a:ext cx="645428" cy="257059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F942524-6348-2F1F-7D6F-DF0CBB9CA824}"/>
              </a:ext>
            </a:extLst>
          </p:cNvPr>
          <p:cNvSpPr/>
          <p:nvPr/>
        </p:nvSpPr>
        <p:spPr>
          <a:xfrm>
            <a:off x="2956154" y="1239458"/>
            <a:ext cx="1485363" cy="58804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50000"/>
                  </a:schemeClr>
                </a:solidFill>
              </a:rPr>
              <a:t>Floor</a:t>
            </a:r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, roof, </a:t>
            </a:r>
            <a:r>
              <a:rPr lang="fr-FR" dirty="0" err="1">
                <a:solidFill>
                  <a:schemeClr val="tx1">
                    <a:lumMod val="50000"/>
                  </a:schemeClr>
                </a:solidFill>
              </a:rPr>
              <a:t>wall</a:t>
            </a:r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50000"/>
                  </a:schemeClr>
                </a:solidFill>
              </a:rPr>
              <a:t>measures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2548C7E-293C-4065-A4CC-30311D6131F5}"/>
              </a:ext>
            </a:extLst>
          </p:cNvPr>
          <p:cNvSpPr/>
          <p:nvPr/>
        </p:nvSpPr>
        <p:spPr>
          <a:xfrm>
            <a:off x="2956154" y="2055307"/>
            <a:ext cx="1485363" cy="3534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Land </a:t>
            </a:r>
            <a:r>
              <a:rPr lang="fr-FR" dirty="0" err="1">
                <a:solidFill>
                  <a:schemeClr val="tx1">
                    <a:lumMod val="50000"/>
                  </a:schemeClr>
                </a:solidFill>
              </a:rPr>
              <a:t>measures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9D7FEB0-5145-85A0-9AD9-DF5DB149558F}"/>
              </a:ext>
            </a:extLst>
          </p:cNvPr>
          <p:cNvSpPr/>
          <p:nvPr/>
        </p:nvSpPr>
        <p:spPr>
          <a:xfrm>
            <a:off x="2031670" y="2686903"/>
            <a:ext cx="645428" cy="257059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68E7791-0DA9-9089-57B2-B56F878DE29B}"/>
              </a:ext>
            </a:extLst>
          </p:cNvPr>
          <p:cNvSpPr/>
          <p:nvPr/>
        </p:nvSpPr>
        <p:spPr>
          <a:xfrm>
            <a:off x="2956154" y="2621538"/>
            <a:ext cx="1485363" cy="3534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EGID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9F476F0-49AA-54F0-CD2A-58D47696880D}"/>
              </a:ext>
            </a:extLst>
          </p:cNvPr>
          <p:cNvSpPr/>
          <p:nvPr/>
        </p:nvSpPr>
        <p:spPr>
          <a:xfrm>
            <a:off x="2956154" y="3235062"/>
            <a:ext cx="1436043" cy="84456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50000"/>
                  </a:schemeClr>
                </a:solidFill>
              </a:rPr>
              <a:t>Other</a:t>
            </a:r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 infos:</a:t>
            </a:r>
            <a:br>
              <a:rPr lang="fr-FR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fr-FR" dirty="0" err="1">
                <a:solidFill>
                  <a:schemeClr val="tx1">
                    <a:lumMod val="50000"/>
                  </a:schemeClr>
                </a:solidFill>
              </a:rPr>
              <a:t>Heating</a:t>
            </a:r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 system, </a:t>
            </a:r>
            <a:r>
              <a:rPr lang="fr-FR" dirty="0" err="1">
                <a:solidFill>
                  <a:schemeClr val="tx1">
                    <a:lumMod val="50000"/>
                  </a:schemeClr>
                </a:solidFill>
              </a:rPr>
              <a:t>creation</a:t>
            </a:r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 date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5F28F99B-880D-7312-CE3A-1C83087BBE70}"/>
              </a:ext>
            </a:extLst>
          </p:cNvPr>
          <p:cNvSpPr/>
          <p:nvPr/>
        </p:nvSpPr>
        <p:spPr>
          <a:xfrm rot="20625585">
            <a:off x="4569808" y="2014981"/>
            <a:ext cx="645428" cy="257059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7CF330D3-0AEB-8B02-69BB-6CFE1E9CEB9A}"/>
              </a:ext>
            </a:extLst>
          </p:cNvPr>
          <p:cNvSpPr/>
          <p:nvPr/>
        </p:nvSpPr>
        <p:spPr>
          <a:xfrm rot="20296759">
            <a:off x="4571392" y="3362786"/>
            <a:ext cx="645428" cy="257059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3CE4D6B2-70DF-2744-8EFA-282CB44B1A07}"/>
              </a:ext>
            </a:extLst>
          </p:cNvPr>
          <p:cNvSpPr/>
          <p:nvPr/>
        </p:nvSpPr>
        <p:spPr>
          <a:xfrm rot="493992">
            <a:off x="4583806" y="1384328"/>
            <a:ext cx="645428" cy="257059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54053EC-CF5B-6BCD-DBC4-6EBD3F712C36}"/>
              </a:ext>
            </a:extLst>
          </p:cNvPr>
          <p:cNvSpPr/>
          <p:nvPr/>
        </p:nvSpPr>
        <p:spPr>
          <a:xfrm>
            <a:off x="5489372" y="1404446"/>
            <a:ext cx="1306381" cy="701780"/>
          </a:xfrm>
          <a:prstGeom prst="rect">
            <a:avLst/>
          </a:prstGeom>
          <a:solidFill>
            <a:srgbClr val="97D74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50000"/>
                  </a:schemeClr>
                </a:solidFill>
              </a:rPr>
              <a:t>Geometrical</a:t>
            </a:r>
            <a:endParaRPr lang="fr-FR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intersection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D2294C0-E4D4-7E71-231E-E779BDE52956}"/>
              </a:ext>
            </a:extLst>
          </p:cNvPr>
          <p:cNvSpPr/>
          <p:nvPr/>
        </p:nvSpPr>
        <p:spPr>
          <a:xfrm>
            <a:off x="5489372" y="2744319"/>
            <a:ext cx="1306381" cy="701780"/>
          </a:xfrm>
          <a:prstGeom prst="rect">
            <a:avLst/>
          </a:prstGeom>
          <a:solidFill>
            <a:srgbClr val="97D74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Use EGID to get RegBL infos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1B448FE6-B55F-355D-C468-59A3503144A9}"/>
              </a:ext>
            </a:extLst>
          </p:cNvPr>
          <p:cNvSpPr/>
          <p:nvPr/>
        </p:nvSpPr>
        <p:spPr>
          <a:xfrm rot="493992">
            <a:off x="4583805" y="2731792"/>
            <a:ext cx="645428" cy="257059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D8167FD7-D8CF-7377-28F0-29C319BAE867}"/>
              </a:ext>
            </a:extLst>
          </p:cNvPr>
          <p:cNvSpPr/>
          <p:nvPr/>
        </p:nvSpPr>
        <p:spPr>
          <a:xfrm>
            <a:off x="6994559" y="1616410"/>
            <a:ext cx="645428" cy="257059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8E1B56CA-7546-DCAD-B018-8BBE881FBBF7}"/>
              </a:ext>
            </a:extLst>
          </p:cNvPr>
          <p:cNvSpPr/>
          <p:nvPr/>
        </p:nvSpPr>
        <p:spPr>
          <a:xfrm>
            <a:off x="7040811" y="2962905"/>
            <a:ext cx="645428" cy="257059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46B1480-F52C-6E14-1D95-D142D17B8EB7}"/>
              </a:ext>
            </a:extLst>
          </p:cNvPr>
          <p:cNvSpPr/>
          <p:nvPr/>
        </p:nvSpPr>
        <p:spPr>
          <a:xfrm>
            <a:off x="7770470" y="1275916"/>
            <a:ext cx="1017812" cy="100427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50000"/>
                  </a:schemeClr>
                </a:solidFill>
              </a:rPr>
              <a:t>Precise</a:t>
            </a:r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 3D rendering of </a:t>
            </a:r>
            <a:r>
              <a:rPr lang="fr-FR" dirty="0" err="1">
                <a:solidFill>
                  <a:schemeClr val="tx1">
                    <a:lumMod val="50000"/>
                  </a:schemeClr>
                </a:solidFill>
              </a:rPr>
              <a:t>buidlings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BD6E78F-E713-090A-402D-C516699C8C28}"/>
              </a:ext>
            </a:extLst>
          </p:cNvPr>
          <p:cNvSpPr/>
          <p:nvPr/>
        </p:nvSpPr>
        <p:spPr>
          <a:xfrm>
            <a:off x="7770470" y="2645443"/>
            <a:ext cx="1017812" cy="100427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Relevant infos for each building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39298E44-B097-E8E5-862B-8A04FEE52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301" y="1960987"/>
            <a:ext cx="1072753" cy="1072753"/>
          </a:xfrm>
          <a:prstGeom prst="rect">
            <a:avLst/>
          </a:prstGeom>
        </p:spPr>
      </p:pic>
      <p:pic>
        <p:nvPicPr>
          <p:cNvPr id="7" name="Graphic 6" descr="Close with solid fill">
            <a:extLst>
              <a:ext uri="{FF2B5EF4-FFF2-40B4-BE49-F238E27FC236}">
                <a16:creationId xmlns:a16="http://schemas.microsoft.com/office/drawing/2014/main" id="{8428C801-4A87-09C0-85A9-36714DD13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0126" y="1988900"/>
            <a:ext cx="1072753" cy="1072753"/>
          </a:xfrm>
          <a:prstGeom prst="rect">
            <a:avLst/>
          </a:prstGeom>
        </p:spPr>
      </p:pic>
      <p:pic>
        <p:nvPicPr>
          <p:cNvPr id="8" name="Graphic 7" descr="Close with solid fill">
            <a:extLst>
              <a:ext uri="{FF2B5EF4-FFF2-40B4-BE49-F238E27FC236}">
                <a16:creationId xmlns:a16="http://schemas.microsoft.com/office/drawing/2014/main" id="{F35A0000-CB8E-DDF3-07DE-372753DF5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1709" y="1875603"/>
            <a:ext cx="742158" cy="742158"/>
          </a:xfrm>
          <a:prstGeom prst="rect">
            <a:avLst/>
          </a:prstGeom>
        </p:spPr>
      </p:pic>
      <p:pic>
        <p:nvPicPr>
          <p:cNvPr id="10" name="Graphic 9" descr="Close with solid fill">
            <a:extLst>
              <a:ext uri="{FF2B5EF4-FFF2-40B4-BE49-F238E27FC236}">
                <a16:creationId xmlns:a16="http://schemas.microsoft.com/office/drawing/2014/main" id="{3B6E6421-7168-F9D8-0326-C7A2EEC8D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8434" y="2444353"/>
            <a:ext cx="742158" cy="74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946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">
            <a:extLst>
              <a:ext uri="{FF2B5EF4-FFF2-40B4-BE49-F238E27FC236}">
                <a16:creationId xmlns:a16="http://schemas.microsoft.com/office/drawing/2014/main" id="{1C206814-AB54-F0F4-2C11-A3AF2EB079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34158" t="14802" r="9231" b="7261"/>
          <a:stretch/>
        </p:blipFill>
        <p:spPr>
          <a:xfrm>
            <a:off x="608588" y="1873188"/>
            <a:ext cx="4031097" cy="2954004"/>
          </a:xfr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56A5C954-4D50-5646-BD86-11914F923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5055658" cy="523724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NEW DATABASE FOR VALAIS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B981E69-B0C7-CB4A-8857-52A3E7987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FFD7E3D-018E-5540-8143-D52C4B40A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66594FF-570A-9347-A32A-D6F6024A8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15" name="Content Placeholder 14" descr="A screenshot of a computer">
            <a:extLst>
              <a:ext uri="{FF2B5EF4-FFF2-40B4-BE49-F238E27FC236}">
                <a16:creationId xmlns:a16="http://schemas.microsoft.com/office/drawing/2014/main" id="{4880FE0D-DD38-4BE9-1124-4444242470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33184" t="13471" r="9644" b="7438"/>
          <a:stretch/>
        </p:blipFill>
        <p:spPr>
          <a:xfrm>
            <a:off x="4667826" y="1873188"/>
            <a:ext cx="4031097" cy="2970279"/>
          </a:xfrm>
        </p:spPr>
      </p:pic>
      <p:sp>
        <p:nvSpPr>
          <p:cNvPr id="16" name="Titre 3">
            <a:extLst>
              <a:ext uri="{FF2B5EF4-FFF2-40B4-BE49-F238E27FC236}">
                <a16:creationId xmlns:a16="http://schemas.microsoft.com/office/drawing/2014/main" id="{E12C4FBF-D241-03E1-385D-5CD08DAA61D6}"/>
              </a:ext>
            </a:extLst>
          </p:cNvPr>
          <p:cNvSpPr txBox="1">
            <a:spLocks/>
          </p:cNvSpPr>
          <p:nvPr/>
        </p:nvSpPr>
        <p:spPr>
          <a:xfrm>
            <a:off x="904875" y="952515"/>
            <a:ext cx="4265436" cy="523724"/>
          </a:xfrm>
          <a:prstGeom prst="rect">
            <a:avLst/>
          </a:prstGeom>
        </p:spPr>
        <p:txBody>
          <a:bodyPr vert="horz" lIns="180000" tIns="0" rIns="72000" bIns="46800" rtlCol="0" anchor="t">
            <a:normAutofit fontScale="700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000" spc="-70" baseline="0">
                <a:solidFill>
                  <a:schemeClr val="tx1"/>
                </a:solidFill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fr-FR" dirty="0" err="1">
                <a:solidFill>
                  <a:schemeClr val="tx1">
                    <a:lumMod val="50000"/>
                  </a:schemeClr>
                </a:solidFill>
              </a:rPr>
              <a:t>However</a:t>
            </a:r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, no information on EGID </a:t>
            </a:r>
            <a:r>
              <a:rPr lang="fr-FR" dirty="0" err="1">
                <a:solidFill>
                  <a:schemeClr val="tx1">
                    <a:lumMod val="50000"/>
                  </a:schemeClr>
                </a:solidFill>
              </a:rPr>
              <a:t>only</a:t>
            </a:r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 EGRID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D4356A-3D8D-943F-C425-E48C340F3E55}"/>
              </a:ext>
            </a:extLst>
          </p:cNvPr>
          <p:cNvSpPr txBox="1"/>
          <p:nvPr/>
        </p:nvSpPr>
        <p:spPr>
          <a:xfrm>
            <a:off x="5727612" y="856586"/>
            <a:ext cx="234632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000000"/>
                </a:solidFill>
                <a:effectLst/>
              </a:rPr>
              <a:t>EGRID is The Federal Parcel Identifier (a number associated to each Parcel)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6488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6669969" cy="519417"/>
          </a:xfrm>
        </p:spPr>
        <p:txBody>
          <a:bodyPr anchor="t">
            <a:normAutofit/>
          </a:bodyPr>
          <a:lstStyle/>
          <a:p>
            <a:r>
              <a:rPr lang="fr-FR" dirty="0"/>
              <a:t>ELEMENTS TO RUN CITYSIM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Speaker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8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AEB7531-17AC-4AFC-2FC9-66BCEDDCD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818" y="1522301"/>
            <a:ext cx="7726363" cy="1580892"/>
          </a:xfrm>
        </p:spPr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YAFcfoaHu-s 0"/>
              </a:rPr>
              <a:t>Using the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YAFcfoaHu-s 0"/>
              </a:rPr>
              <a:t>RegBL</a:t>
            </a:r>
            <a:r>
              <a:rPr lang="en-GB" b="0" i="0" dirty="0">
                <a:solidFill>
                  <a:srgbClr val="000000"/>
                </a:solidFill>
                <a:effectLst/>
                <a:latin typeface="YAFcfoaHu-s 0"/>
              </a:rPr>
              <a:t> API and the EGRID we can get the EGID numbers of the buildings on the parcel.</a:t>
            </a:r>
            <a:endParaRPr lang="en-GB" dirty="0">
              <a:solidFill>
                <a:srgbClr val="000000"/>
              </a:solidFill>
              <a:effectLst/>
              <a:latin typeface="YAFcfoaHu-s 0"/>
            </a:endParaRPr>
          </a:p>
          <a:p>
            <a:r>
              <a:rPr lang="en-GB" dirty="0">
                <a:solidFill>
                  <a:srgbClr val="000000"/>
                </a:solidFill>
                <a:latin typeface="YAFcfoaHu-s 0"/>
              </a:rPr>
              <a:t>G</a:t>
            </a:r>
            <a:r>
              <a:rPr lang="en-GB" b="0" i="0" dirty="0">
                <a:solidFill>
                  <a:srgbClr val="000000"/>
                </a:solidFill>
                <a:effectLst/>
                <a:latin typeface="YAFcfoaHu-s 0"/>
              </a:rPr>
              <a:t>eometry to associate each EGID to the corresponding building</a:t>
            </a:r>
            <a:endParaRPr lang="en-GB" dirty="0">
              <a:solidFill>
                <a:srgbClr val="000000"/>
              </a:solidFill>
              <a:effectLst/>
              <a:latin typeface="YAFcfoaHu-s 0"/>
            </a:endParaRPr>
          </a:p>
          <a:p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B9AFC7-6C4A-FD2E-E2CF-26595F590903}"/>
              </a:ext>
            </a:extLst>
          </p:cNvPr>
          <p:cNvSpPr txBox="1"/>
          <p:nvPr/>
        </p:nvSpPr>
        <p:spPr>
          <a:xfrm>
            <a:off x="904875" y="958032"/>
            <a:ext cx="4229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solidFill>
                  <a:schemeClr val="tx1">
                    <a:lumMod val="50000"/>
                  </a:schemeClr>
                </a:solidFill>
              </a:rPr>
              <a:t>Get EGID </a:t>
            </a:r>
            <a:r>
              <a:rPr lang="fr-FR" sz="1800" b="1" dirty="0" err="1">
                <a:solidFill>
                  <a:schemeClr val="tx1">
                    <a:lumMod val="50000"/>
                  </a:schemeClr>
                </a:solidFill>
              </a:rPr>
              <a:t>from</a:t>
            </a:r>
            <a:r>
              <a:rPr lang="fr-FR" sz="18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fr-FR" sz="18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EGRID</a:t>
            </a:r>
            <a:endParaRPr lang="en-GB" sz="18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 descr="A screenshot of a computer">
            <a:extLst>
              <a:ext uri="{FF2B5EF4-FFF2-40B4-BE49-F238E27FC236}">
                <a16:creationId xmlns:a16="http://schemas.microsoft.com/office/drawing/2014/main" id="{1DDA0566-7458-99D4-AECD-9D29C5C0E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25" b="10580"/>
          <a:stretch/>
        </p:blipFill>
        <p:spPr>
          <a:xfrm>
            <a:off x="856682" y="2894849"/>
            <a:ext cx="7430633" cy="153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01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873756" cy="1072753"/>
          </a:xfrm>
        </p:spPr>
        <p:txBody>
          <a:bodyPr anchor="t">
            <a:normAutofit/>
          </a:bodyPr>
          <a:lstStyle/>
          <a:p>
            <a:r>
              <a:rPr lang="fr-FR" dirty="0"/>
              <a:t>ELEMENTS TO RUN CITYSIM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Speaker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9</a:t>
            </a:fld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4C66DA-0CCE-34D7-243B-3A696D41FD46}"/>
              </a:ext>
            </a:extLst>
          </p:cNvPr>
          <p:cNvSpPr txBox="1"/>
          <p:nvPr/>
        </p:nvSpPr>
        <p:spPr>
          <a:xfrm>
            <a:off x="3573349" y="509954"/>
            <a:ext cx="342120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/>
              <a:t>New Valais case 3D</a:t>
            </a:r>
            <a:endParaRPr lang="en-GB" sz="25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484FC44-6A4C-471D-30C6-A1FE39F2491B}"/>
              </a:ext>
            </a:extLst>
          </p:cNvPr>
          <p:cNvSpPr/>
          <p:nvPr/>
        </p:nvSpPr>
        <p:spPr>
          <a:xfrm>
            <a:off x="677357" y="1317082"/>
            <a:ext cx="1187915" cy="55852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50000"/>
                  </a:schemeClr>
                </a:solidFill>
              </a:rPr>
              <a:t>Swiss</a:t>
            </a:r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 building 3D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8DA63E3-628C-6113-4088-7A163D617D9E}"/>
              </a:ext>
            </a:extLst>
          </p:cNvPr>
          <p:cNvSpPr/>
          <p:nvPr/>
        </p:nvSpPr>
        <p:spPr>
          <a:xfrm>
            <a:off x="647567" y="2164338"/>
            <a:ext cx="1187457" cy="6023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National MO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FA09B18-093E-7047-5568-B48C3C5409BF}"/>
              </a:ext>
            </a:extLst>
          </p:cNvPr>
          <p:cNvSpPr/>
          <p:nvPr/>
        </p:nvSpPr>
        <p:spPr>
          <a:xfrm>
            <a:off x="647109" y="3395778"/>
            <a:ext cx="1187915" cy="5147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RegBL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CB69526-0B4B-2ED0-863F-F272C8719BA4}"/>
              </a:ext>
            </a:extLst>
          </p:cNvPr>
          <p:cNvSpPr/>
          <p:nvPr/>
        </p:nvSpPr>
        <p:spPr>
          <a:xfrm>
            <a:off x="2031670" y="1487881"/>
            <a:ext cx="645428" cy="257059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E5ED050-9B81-68AB-5177-E5D322984446}"/>
              </a:ext>
            </a:extLst>
          </p:cNvPr>
          <p:cNvSpPr/>
          <p:nvPr/>
        </p:nvSpPr>
        <p:spPr>
          <a:xfrm>
            <a:off x="2012269" y="2151657"/>
            <a:ext cx="645428" cy="257059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1820E4FE-C438-4CD7-E193-40853D4D67E4}"/>
              </a:ext>
            </a:extLst>
          </p:cNvPr>
          <p:cNvSpPr/>
          <p:nvPr/>
        </p:nvSpPr>
        <p:spPr>
          <a:xfrm>
            <a:off x="2028390" y="3524643"/>
            <a:ext cx="645428" cy="257059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F942524-6348-2F1F-7D6F-DF0CBB9CA824}"/>
              </a:ext>
            </a:extLst>
          </p:cNvPr>
          <p:cNvSpPr/>
          <p:nvPr/>
        </p:nvSpPr>
        <p:spPr>
          <a:xfrm>
            <a:off x="2956154" y="1239458"/>
            <a:ext cx="1485363" cy="58804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50000"/>
                  </a:schemeClr>
                </a:solidFill>
              </a:rPr>
              <a:t>Floor</a:t>
            </a:r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, roof, </a:t>
            </a:r>
            <a:r>
              <a:rPr lang="fr-FR" dirty="0" err="1">
                <a:solidFill>
                  <a:schemeClr val="tx1">
                    <a:lumMod val="50000"/>
                  </a:schemeClr>
                </a:solidFill>
              </a:rPr>
              <a:t>wall</a:t>
            </a:r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50000"/>
                  </a:schemeClr>
                </a:solidFill>
              </a:rPr>
              <a:t>measures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2548C7E-293C-4065-A4CC-30311D6131F5}"/>
              </a:ext>
            </a:extLst>
          </p:cNvPr>
          <p:cNvSpPr/>
          <p:nvPr/>
        </p:nvSpPr>
        <p:spPr>
          <a:xfrm>
            <a:off x="2956154" y="2055307"/>
            <a:ext cx="1485363" cy="3534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Land </a:t>
            </a:r>
            <a:r>
              <a:rPr lang="fr-FR" dirty="0" err="1">
                <a:solidFill>
                  <a:schemeClr val="tx1">
                    <a:lumMod val="50000"/>
                  </a:schemeClr>
                </a:solidFill>
              </a:rPr>
              <a:t>measures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9D7FEB0-5145-85A0-9AD9-DF5DB149558F}"/>
              </a:ext>
            </a:extLst>
          </p:cNvPr>
          <p:cNvSpPr/>
          <p:nvPr/>
        </p:nvSpPr>
        <p:spPr>
          <a:xfrm>
            <a:off x="2031670" y="2686903"/>
            <a:ext cx="645428" cy="257059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68E7791-0DA9-9089-57B2-B56F878DE29B}"/>
              </a:ext>
            </a:extLst>
          </p:cNvPr>
          <p:cNvSpPr/>
          <p:nvPr/>
        </p:nvSpPr>
        <p:spPr>
          <a:xfrm>
            <a:off x="2956154" y="2621538"/>
            <a:ext cx="1485363" cy="3534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EGRID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9F476F0-49AA-54F0-CD2A-58D47696880D}"/>
              </a:ext>
            </a:extLst>
          </p:cNvPr>
          <p:cNvSpPr/>
          <p:nvPr/>
        </p:nvSpPr>
        <p:spPr>
          <a:xfrm>
            <a:off x="2956154" y="3235062"/>
            <a:ext cx="1436043" cy="84456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50000"/>
                  </a:schemeClr>
                </a:solidFill>
              </a:rPr>
              <a:t>Other</a:t>
            </a:r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 infos:</a:t>
            </a:r>
            <a:br>
              <a:rPr lang="fr-FR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fr-FR" dirty="0" err="1">
                <a:solidFill>
                  <a:schemeClr val="tx1">
                    <a:lumMod val="50000"/>
                  </a:schemeClr>
                </a:solidFill>
              </a:rPr>
              <a:t>Heating</a:t>
            </a:r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 system, </a:t>
            </a:r>
            <a:r>
              <a:rPr lang="fr-FR" dirty="0" err="1">
                <a:solidFill>
                  <a:schemeClr val="tx1">
                    <a:lumMod val="50000"/>
                  </a:schemeClr>
                </a:solidFill>
              </a:rPr>
              <a:t>creation</a:t>
            </a:r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 date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5F28F99B-880D-7312-CE3A-1C83087BBE70}"/>
              </a:ext>
            </a:extLst>
          </p:cNvPr>
          <p:cNvSpPr/>
          <p:nvPr/>
        </p:nvSpPr>
        <p:spPr>
          <a:xfrm rot="20625585">
            <a:off x="4569808" y="2014981"/>
            <a:ext cx="645428" cy="257059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7CF330D3-0AEB-8B02-69BB-6CFE1E9CEB9A}"/>
              </a:ext>
            </a:extLst>
          </p:cNvPr>
          <p:cNvSpPr/>
          <p:nvPr/>
        </p:nvSpPr>
        <p:spPr>
          <a:xfrm>
            <a:off x="4582529" y="3533088"/>
            <a:ext cx="645428" cy="257059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3CE4D6B2-70DF-2744-8EFA-282CB44B1A07}"/>
              </a:ext>
            </a:extLst>
          </p:cNvPr>
          <p:cNvSpPr/>
          <p:nvPr/>
        </p:nvSpPr>
        <p:spPr>
          <a:xfrm rot="493992">
            <a:off x="4583806" y="1384328"/>
            <a:ext cx="645428" cy="257059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54053EC-CF5B-6BCD-DBC4-6EBD3F712C36}"/>
              </a:ext>
            </a:extLst>
          </p:cNvPr>
          <p:cNvSpPr/>
          <p:nvPr/>
        </p:nvSpPr>
        <p:spPr>
          <a:xfrm>
            <a:off x="5489372" y="1404446"/>
            <a:ext cx="1306381" cy="701780"/>
          </a:xfrm>
          <a:prstGeom prst="rect">
            <a:avLst/>
          </a:prstGeom>
          <a:solidFill>
            <a:srgbClr val="97D74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50000"/>
                  </a:schemeClr>
                </a:solidFill>
              </a:rPr>
              <a:t>Geometrical</a:t>
            </a:r>
            <a:endParaRPr lang="fr-FR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intersection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D2294C0-E4D4-7E71-231E-E779BDE52956}"/>
              </a:ext>
            </a:extLst>
          </p:cNvPr>
          <p:cNvSpPr/>
          <p:nvPr/>
        </p:nvSpPr>
        <p:spPr>
          <a:xfrm>
            <a:off x="5480042" y="2528834"/>
            <a:ext cx="1306381" cy="475645"/>
          </a:xfrm>
          <a:prstGeom prst="rect">
            <a:avLst/>
          </a:prstGeom>
          <a:solidFill>
            <a:srgbClr val="97D74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Get EGID </a:t>
            </a:r>
            <a:r>
              <a:rPr lang="fr-FR" dirty="0" err="1">
                <a:solidFill>
                  <a:schemeClr val="tx1">
                    <a:lumMod val="50000"/>
                  </a:schemeClr>
                </a:solidFill>
              </a:rPr>
              <a:t>using</a:t>
            </a:r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 API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1B448FE6-B55F-355D-C468-59A3503144A9}"/>
              </a:ext>
            </a:extLst>
          </p:cNvPr>
          <p:cNvSpPr/>
          <p:nvPr/>
        </p:nvSpPr>
        <p:spPr>
          <a:xfrm>
            <a:off x="4583805" y="2676293"/>
            <a:ext cx="645428" cy="257059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D8167FD7-D8CF-7377-28F0-29C319BAE867}"/>
              </a:ext>
            </a:extLst>
          </p:cNvPr>
          <p:cNvSpPr/>
          <p:nvPr/>
        </p:nvSpPr>
        <p:spPr>
          <a:xfrm>
            <a:off x="6994559" y="1616410"/>
            <a:ext cx="645428" cy="257059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8E1B56CA-7546-DCAD-B018-8BBE881FBBF7}"/>
              </a:ext>
            </a:extLst>
          </p:cNvPr>
          <p:cNvSpPr/>
          <p:nvPr/>
        </p:nvSpPr>
        <p:spPr>
          <a:xfrm>
            <a:off x="6955733" y="3535722"/>
            <a:ext cx="645428" cy="257059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46B1480-F52C-6E14-1D95-D142D17B8EB7}"/>
              </a:ext>
            </a:extLst>
          </p:cNvPr>
          <p:cNvSpPr/>
          <p:nvPr/>
        </p:nvSpPr>
        <p:spPr>
          <a:xfrm>
            <a:off x="7770470" y="1275916"/>
            <a:ext cx="1017812" cy="100427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50000"/>
                  </a:schemeClr>
                </a:solidFill>
              </a:rPr>
              <a:t>Precise</a:t>
            </a:r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 3D rendering of </a:t>
            </a:r>
            <a:r>
              <a:rPr lang="fr-FR" dirty="0" err="1">
                <a:solidFill>
                  <a:schemeClr val="tx1">
                    <a:lumMod val="50000"/>
                  </a:schemeClr>
                </a:solidFill>
              </a:rPr>
              <a:t>buidlings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BD6E78F-E713-090A-402D-C516699C8C28}"/>
              </a:ext>
            </a:extLst>
          </p:cNvPr>
          <p:cNvSpPr/>
          <p:nvPr/>
        </p:nvSpPr>
        <p:spPr>
          <a:xfrm>
            <a:off x="7770470" y="3075360"/>
            <a:ext cx="1017812" cy="100427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Relevant infos for each building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28989A-1532-2450-3016-E59FF1E1C3F4}"/>
              </a:ext>
            </a:extLst>
          </p:cNvPr>
          <p:cNvSpPr/>
          <p:nvPr/>
        </p:nvSpPr>
        <p:spPr>
          <a:xfrm>
            <a:off x="5489372" y="3552324"/>
            <a:ext cx="1306381" cy="475645"/>
          </a:xfrm>
          <a:prstGeom prst="rect">
            <a:avLst/>
          </a:prstGeom>
          <a:solidFill>
            <a:srgbClr val="97D74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Get RegBL infos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2CC88B7-0F17-5AEF-A9B7-5C8569FA2B66}"/>
              </a:ext>
            </a:extLst>
          </p:cNvPr>
          <p:cNvSpPr/>
          <p:nvPr/>
        </p:nvSpPr>
        <p:spPr>
          <a:xfrm rot="5400000">
            <a:off x="5933180" y="3146882"/>
            <a:ext cx="400102" cy="257059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94566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FC127AB4946248A5685C1F92D54FFE" ma:contentTypeVersion="0" ma:contentTypeDescription="Crée un document." ma:contentTypeScope="" ma:versionID="ef3ff242486930b75c69099c0dd02c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6205E9-12FC-4D6C-B0C7-1E9025EEB15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48A6C70-7FF5-480A-B09B-7D0A19B2F43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F8CE09B-89B1-4B5D-BED2-87C84F0777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2311</TotalTime>
  <Words>2380</Words>
  <Application>Microsoft Office PowerPoint</Application>
  <PresentationFormat>On-screen Show (16:9)</PresentationFormat>
  <Paragraphs>536</Paragraphs>
  <Slides>59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Arial</vt:lpstr>
      <vt:lpstr>Cambria Math</vt:lpstr>
      <vt:lpstr>Courier New</vt:lpstr>
      <vt:lpstr>Franklin Gothic Demi Cond</vt:lpstr>
      <vt:lpstr>Google Sans</vt:lpstr>
      <vt:lpstr>Lato</vt:lpstr>
      <vt:lpstr>Wingdings</vt:lpstr>
      <vt:lpstr>YAFcfoaHu-s 0</vt:lpstr>
      <vt:lpstr>Thème Office</vt:lpstr>
      <vt:lpstr>Semester Project</vt:lpstr>
      <vt:lpstr>AIM OF THE SEMESTER PROJECT</vt:lpstr>
      <vt:lpstr>DATABASES FOR CITYSIM SIMULATION</vt:lpstr>
      <vt:lpstr>ELEMENTS TO RUN  CITYSIM</vt:lpstr>
      <vt:lpstr>ELEMENTS TO RUN CITYSIM</vt:lpstr>
      <vt:lpstr>ELEMENTS TO RUN CITYSIM </vt:lpstr>
      <vt:lpstr>NEW DATABASE FOR VALAIS</vt:lpstr>
      <vt:lpstr>ELEMENTS TO RUN CITYSIM</vt:lpstr>
      <vt:lpstr>ELEMENTS TO RUN CITYSIM </vt:lpstr>
      <vt:lpstr>FLOWCHART OF PROCESS</vt:lpstr>
      <vt:lpstr>PICKING THE CASE STUDIES</vt:lpstr>
      <vt:lpstr>PICKING THE CASE STUDIES</vt:lpstr>
      <vt:lpstr>PICKING THE CASE STUDIES</vt:lpstr>
      <vt:lpstr>PICKING THE CASE STUDIES</vt:lpstr>
      <vt:lpstr>PICKING THE CASE STUDIES</vt:lpstr>
      <vt:lpstr>PICKING THE CASE STUDIES</vt:lpstr>
      <vt:lpstr>Renovations scenarios : heating system</vt:lpstr>
      <vt:lpstr>Renovations scenarios : heating system</vt:lpstr>
      <vt:lpstr>Renovations scenarios : heating system</vt:lpstr>
      <vt:lpstr>Renovations scenarios : heating system</vt:lpstr>
      <vt:lpstr>Renovations scenarios : heating system</vt:lpstr>
      <vt:lpstr>Renovations scenarios : window insulation</vt:lpstr>
      <vt:lpstr>Renovations scenarios : exterior wall insulation</vt:lpstr>
      <vt:lpstr>Renovations scenarios : exterior wall insulation</vt:lpstr>
      <vt:lpstr>Adding external wall insulation</vt:lpstr>
      <vt:lpstr>Result from wall &amp; windows renovations Verbier</vt:lpstr>
      <vt:lpstr>Result wall &amp; windows renovations Martigny</vt:lpstr>
      <vt:lpstr>Renovation scenario: PV  integration</vt:lpstr>
      <vt:lpstr>Result : PV integration  Verbier</vt:lpstr>
      <vt:lpstr>Result : PV integration  Martigny </vt:lpstr>
      <vt:lpstr>Information visible in QGIS</vt:lpstr>
      <vt:lpstr>Renovation scenario: climate change</vt:lpstr>
      <vt:lpstr>Renovation scenario: climate change  Verbier</vt:lpstr>
      <vt:lpstr>Renovation scenario: climate change  Martigny</vt:lpstr>
      <vt:lpstr>Recommendations for Stakeholders in Valais</vt:lpstr>
      <vt:lpstr>Accomplishements of the project</vt:lpstr>
      <vt:lpstr>Next steps</vt:lpstr>
      <vt:lpstr>PowerPoint Presentation</vt:lpstr>
      <vt:lpstr>NEXT STEPS</vt:lpstr>
      <vt:lpstr>Sources</vt:lpstr>
      <vt:lpstr>Heating/m2 martigny</vt:lpstr>
      <vt:lpstr>PowerPoint Presentation</vt:lpstr>
      <vt:lpstr>Result from wall &amp; windows renovations Verbier</vt:lpstr>
      <vt:lpstr>RegBL (Registre fédéral des bâtiments et logements) </vt:lpstr>
      <vt:lpstr>National official mensuration</vt:lpstr>
      <vt:lpstr>ELEMENTS TO RUN CITYSIM SIMULATION</vt:lpstr>
      <vt:lpstr>SWISS Building 3D</vt:lpstr>
      <vt:lpstr>ELEMENTS TO RUN </vt:lpstr>
      <vt:lpstr>Flowchart</vt:lpstr>
      <vt:lpstr>Flowchart</vt:lpstr>
      <vt:lpstr>Flowchart</vt:lpstr>
      <vt:lpstr>Picking case studies</vt:lpstr>
      <vt:lpstr>New database for valais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lastModifiedBy>William Thomas Aik Moon Oh</cp:lastModifiedBy>
  <cp:revision>63</cp:revision>
  <dcterms:created xsi:type="dcterms:W3CDTF">2019-04-02T06:24:35Z</dcterms:created>
  <dcterms:modified xsi:type="dcterms:W3CDTF">2024-06-12T22:42:52Z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0x0101001BFC127AB4946248A5685C1F92D54FFE</vt:lpwstr>
  </property>
</Properties>
</file>